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63" r:id="rId4"/>
    <p:sldId id="262" r:id="rId5"/>
    <p:sldId id="265" r:id="rId6"/>
    <p:sldId id="260" r:id="rId7"/>
    <p:sldId id="258" r:id="rId8"/>
    <p:sldId id="259" r:id="rId9"/>
    <p:sldId id="266" r:id="rId10"/>
    <p:sldId id="257" r:id="rId11"/>
    <p:sldId id="267" r:id="rId12"/>
    <p:sldId id="268" r:id="rId13"/>
    <p:sldId id="269" r:id="rId14"/>
    <p:sldId id="261" r:id="rId15"/>
    <p:sldId id="270" r:id="rId16"/>
    <p:sldId id="271" r:id="rId17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4">
          <p15:clr>
            <a:srgbClr val="A4A3A4"/>
          </p15:clr>
        </p15:guide>
        <p15:guide id="2" pos="135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pos="6124">
          <p15:clr>
            <a:srgbClr val="A4A3A4"/>
          </p15:clr>
        </p15:guide>
        <p15:guide id="5" pos="4115">
          <p15:clr>
            <a:srgbClr val="A4A3A4"/>
          </p15:clr>
        </p15:guide>
        <p15:guide id="6" orient="horz" pos="1003">
          <p15:clr>
            <a:srgbClr val="A4A3A4"/>
          </p15:clr>
        </p15:guide>
        <p15:guide id="7" pos="5737">
          <p15:clr>
            <a:srgbClr val="A4A3A4"/>
          </p15:clr>
        </p15:guide>
        <p15:guide id="8" orient="horz" pos="2591">
          <p15:clr>
            <a:srgbClr val="A4A3A4"/>
          </p15:clr>
        </p15:guide>
        <p15:guide id="9" orient="horz" pos="4065">
          <p15:clr>
            <a:srgbClr val="A4A3A4"/>
          </p15:clr>
        </p15:guide>
        <p15:guide id="10" orient="horz" pos="1253">
          <p15:clr>
            <a:srgbClr val="A4A3A4"/>
          </p15:clr>
        </p15:guide>
        <p15:guide id="11" orient="horz" pos="2704">
          <p15:clr>
            <a:srgbClr val="A4A3A4"/>
          </p15:clr>
        </p15:guide>
        <p15:guide id="12" pos="282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9" roundtripDataSignature="AMtx7mhva3UHPhQA4WbyUQCroSE+7w+S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8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33" autoAdjust="0"/>
  </p:normalViewPr>
  <p:slideViewPr>
    <p:cSldViewPr snapToGrid="0">
      <p:cViewPr varScale="1">
        <p:scale>
          <a:sx n="98" d="100"/>
          <a:sy n="98" d="100"/>
        </p:scale>
        <p:origin x="1740" y="96"/>
      </p:cViewPr>
      <p:guideLst>
        <p:guide orient="horz" pos="414"/>
        <p:guide pos="135"/>
        <p:guide orient="horz" pos="731"/>
        <p:guide pos="6124"/>
        <p:guide pos="4115"/>
        <p:guide orient="horz" pos="1003"/>
        <p:guide pos="5737"/>
        <p:guide orient="horz" pos="2591"/>
        <p:guide orient="horz" pos="4065"/>
        <p:guide orient="horz" pos="1253"/>
        <p:guide orient="horz" pos="2704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togreate.tistory.com/entry/%ED%91%9C%EC%A4%80%EC%98%A4%EC%B0%A8-Standard-Err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>
                <a:highlight>
                  <a:srgbClr val="FFFF00"/>
                </a:highlight>
              </a:rPr>
              <a:t>극단적이거나 이례적인 결과는 많은 자료를 토대로 할 때 결국 평균에 가깝게 되돌아오는 경향을 보인다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>
                <a:highlight>
                  <a:srgbClr val="FFFF00"/>
                </a:highlight>
              </a:rPr>
              <a:t>키가 큰 부모가 키가 큰 자녀를 낳는 것은 분명하지만 평균보다 키가 큰 아버지의 아들은 아버지보다 키가 작은 경향 </a:t>
            </a:r>
            <a:r>
              <a:rPr lang="en-US" altLang="ko-KR" dirty="0">
                <a:highlight>
                  <a:srgbClr val="FFFF00"/>
                </a:highlight>
              </a:rPr>
              <a:t>( </a:t>
            </a:r>
            <a:r>
              <a:rPr lang="ko-KR" altLang="en-US" dirty="0">
                <a:highlight>
                  <a:srgbClr val="FFFF00"/>
                </a:highlight>
              </a:rPr>
              <a:t>기울기가 더 작음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>
                <a:highlight>
                  <a:srgbClr val="FFFF00"/>
                </a:highlight>
              </a:rPr>
              <a:t>평균보다 키가 작은 아버지의 아들은 아버지보다 키가 큰 경향 </a:t>
            </a:r>
            <a:r>
              <a:rPr lang="en-US" altLang="ko-KR" dirty="0">
                <a:highlight>
                  <a:srgbClr val="FFFF00"/>
                </a:highlight>
              </a:rPr>
              <a:t>( </a:t>
            </a:r>
            <a:r>
              <a:rPr lang="ko-KR" altLang="en-US" dirty="0">
                <a:highlight>
                  <a:srgbClr val="FFFF00"/>
                </a:highlight>
              </a:rPr>
              <a:t>평균을 중심으로 달라짐 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>
                <a:highlight>
                  <a:srgbClr val="FFFF00"/>
                </a:highlight>
              </a:rPr>
              <a:t>특정 행동을 여러 차례 반복하면 극단적인 결과가 나오더라도 결국 중심으로 회귀한다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7fdcfe982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g7fdcfe982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36" name="Google Shape;36;g7fdcfe982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576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7fdcfe982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g7fdcfe9825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47" name="Google Shape;47;g7fdcfe9825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949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7fdcfe982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g7fdcfe9825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47" name="Google Shape;47;g7fdcfe9825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387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7fdcfe982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g7fdcfe9825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47" name="Google Shape;47;g7fdcfe9825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70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N=5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개의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row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를 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random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하게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return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해준다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n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대신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frac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을 입력하면 전체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row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에서 몇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의 데이터를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return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할 것인지 정할 수 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단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frac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을 이용하면 전체 데이터의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shuffling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도 해볼 수 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55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/>
              <a:t>모집단이 </a:t>
            </a:r>
            <a:r>
              <a:rPr lang="en-US" altLang="ko-KR" dirty="0"/>
              <a:t>[ </a:t>
            </a:r>
            <a:r>
              <a:rPr lang="ko-KR" altLang="en-US" dirty="0"/>
              <a:t>평균이 </a:t>
            </a:r>
            <a:r>
              <a:rPr lang="en-US" altLang="ko-KR" dirty="0"/>
              <a:t>u</a:t>
            </a:r>
            <a:r>
              <a:rPr lang="ko-KR" altLang="en-US" dirty="0"/>
              <a:t>이고 표준편차가 시그마인 임의의 분포 </a:t>
            </a:r>
            <a:r>
              <a:rPr lang="en-US" altLang="ko-KR" dirty="0"/>
              <a:t>]</a:t>
            </a:r>
            <a:r>
              <a:rPr lang="ko-KR" altLang="en-US" dirty="0"/>
              <a:t>를 이룬다고 할 때</a:t>
            </a:r>
            <a:r>
              <a:rPr lang="en-US" altLang="ko-KR" dirty="0"/>
              <a:t>, </a:t>
            </a:r>
            <a:r>
              <a:rPr lang="ko-KR" altLang="en-US" dirty="0"/>
              <a:t>이 모집단으로부터 추출된 표본의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altLang="ko-KR" dirty="0"/>
              <a:t>"</a:t>
            </a:r>
            <a:r>
              <a:rPr lang="ko-KR" altLang="en-US" dirty="0"/>
              <a:t>표본의 크기 </a:t>
            </a:r>
            <a:r>
              <a:rPr lang="en-US" altLang="ko-KR" dirty="0"/>
              <a:t>n</a:t>
            </a:r>
            <a:r>
              <a:rPr lang="ko-KR" altLang="en-US" dirty="0"/>
              <a:t>이 충분히 크다</a:t>
            </a:r>
            <a:r>
              <a:rPr lang="en-US" altLang="ko-KR" dirty="0"/>
              <a:t>"</a:t>
            </a:r>
            <a:r>
              <a:rPr lang="ko-KR" altLang="en-US" dirty="0"/>
              <a:t>면 표본 평균들이 이루는 분포는 </a:t>
            </a:r>
            <a:r>
              <a:rPr lang="en-US" altLang="ko-KR" dirty="0"/>
              <a:t>[ </a:t>
            </a:r>
            <a:r>
              <a:rPr lang="ko-KR" altLang="en-US" dirty="0"/>
              <a:t>평균이 </a:t>
            </a:r>
            <a:r>
              <a:rPr lang="en-US" altLang="ko-KR" dirty="0"/>
              <a:t>u</a:t>
            </a:r>
            <a:r>
              <a:rPr lang="ko-KR" altLang="en-US" dirty="0"/>
              <a:t>이고 표준편차가 </a:t>
            </a:r>
            <a:r>
              <a:rPr lang="en-US" altLang="ko-KR" dirty="0"/>
              <a:t>a/</a:t>
            </a:r>
            <a:r>
              <a:rPr lang="ko-KR" altLang="en-US" dirty="0"/>
              <a:t>루트 </a:t>
            </a:r>
            <a:r>
              <a:rPr lang="en-US" altLang="ko-KR" dirty="0"/>
              <a:t>n</a:t>
            </a:r>
            <a:r>
              <a:rPr lang="ko-KR" altLang="en-US" dirty="0"/>
              <a:t>인 정규분포 </a:t>
            </a:r>
            <a:r>
              <a:rPr lang="en-US" altLang="ko-KR" dirty="0"/>
              <a:t>] </a:t>
            </a:r>
            <a:r>
              <a:rPr lang="ko-KR" altLang="en-US" dirty="0"/>
              <a:t>에 근접한다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/>
              <a:t>중심극한정리에서의 표본평균분포란</a:t>
            </a:r>
            <a:r>
              <a:rPr lang="en-US" altLang="ko-KR" dirty="0"/>
              <a:t>, "</a:t>
            </a:r>
            <a:r>
              <a:rPr lang="ko-KR" altLang="en-US" dirty="0"/>
              <a:t>모집단에서 표본크기가 </a:t>
            </a:r>
            <a:r>
              <a:rPr lang="en-US" altLang="ko-KR" dirty="0"/>
              <a:t>n</a:t>
            </a:r>
            <a:r>
              <a:rPr lang="ko-KR" altLang="en-US" dirty="0"/>
              <a:t>인 표본을 여러 번 추출했을 때</a:t>
            </a:r>
            <a:r>
              <a:rPr lang="en-US" altLang="ko-KR" dirty="0"/>
              <a:t>, </a:t>
            </a:r>
            <a:r>
              <a:rPr lang="ko-KR" altLang="en-US" dirty="0"/>
              <a:t>각각의 표본 평균들이 이루는 분포</a:t>
            </a:r>
            <a:r>
              <a:rPr lang="en-US" altLang="ko-KR" dirty="0"/>
              <a:t>"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altLang="ko-KR" dirty="0"/>
              <a:t>ex) </a:t>
            </a:r>
            <a:r>
              <a:rPr lang="ko-KR" altLang="en-US" dirty="0"/>
              <a:t>모집단</a:t>
            </a:r>
            <a:r>
              <a:rPr lang="en-US" altLang="ko-KR" dirty="0"/>
              <a:t>(n= 30)</a:t>
            </a:r>
            <a:r>
              <a:rPr lang="ko-KR" altLang="en-US" dirty="0"/>
              <a:t>에서 </a:t>
            </a:r>
            <a:r>
              <a:rPr lang="ko-KR" altLang="en-US" dirty="0" err="1"/>
              <a:t>여러번</a:t>
            </a:r>
            <a:r>
              <a:rPr lang="ko-KR" altLang="en-US" dirty="0"/>
              <a:t> 추출</a:t>
            </a:r>
            <a:r>
              <a:rPr lang="en-US" altLang="ko-KR" dirty="0"/>
              <a:t>(200</a:t>
            </a:r>
            <a:r>
              <a:rPr lang="ko-KR" altLang="en-US" dirty="0"/>
              <a:t>번</a:t>
            </a:r>
            <a:r>
              <a:rPr lang="en-US" altLang="ko-KR" dirty="0"/>
              <a:t>), </a:t>
            </a:r>
            <a:r>
              <a:rPr lang="ko-KR" altLang="en-US" dirty="0"/>
              <a:t>각각의 표본</a:t>
            </a:r>
            <a:r>
              <a:rPr lang="en-US" altLang="ko-KR" dirty="0"/>
              <a:t>(x1(n=30),x2(n=30),x3(n=30) ...)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altLang="ko-KR" dirty="0"/>
              <a:t>* </a:t>
            </a:r>
            <a:r>
              <a:rPr lang="ko-KR" altLang="en-US" dirty="0"/>
              <a:t>표본의 크기가 커질수록 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30 </a:t>
            </a:r>
            <a:r>
              <a:rPr lang="ko-KR" altLang="en-US" dirty="0"/>
              <a:t>이상</a:t>
            </a:r>
            <a:r>
              <a:rPr lang="en-US" altLang="ko-KR" dirty="0"/>
              <a:t>), </a:t>
            </a:r>
            <a:r>
              <a:rPr lang="ko-KR" altLang="en-US" dirty="0"/>
              <a:t>표본 평균들이 이루는 분포가 모집단의 평균 </a:t>
            </a:r>
            <a:r>
              <a:rPr lang="en-US" altLang="ko-KR" dirty="0"/>
              <a:t>u, </a:t>
            </a:r>
            <a:r>
              <a:rPr lang="ko-KR" altLang="en-US" dirty="0"/>
              <a:t>그리고 표준편차가 시그마</a:t>
            </a:r>
            <a:r>
              <a:rPr lang="en-US" altLang="ko-KR" dirty="0"/>
              <a:t>/</a:t>
            </a:r>
            <a:r>
              <a:rPr lang="ko-KR" altLang="en-US" dirty="0"/>
              <a:t>루트 </a:t>
            </a:r>
            <a:r>
              <a:rPr lang="en-US" altLang="ko-KR" dirty="0"/>
              <a:t>n</a:t>
            </a:r>
            <a:r>
              <a:rPr lang="ko-KR" altLang="en-US" dirty="0"/>
              <a:t>인 정규분포에 가까워진다는 정리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/>
              <a:t>그렇다면 왜 중요할까</a:t>
            </a:r>
            <a:r>
              <a:rPr lang="en-US" altLang="ko-KR" dirty="0"/>
              <a:t>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altLang="ko-KR" dirty="0"/>
              <a:t>: </a:t>
            </a:r>
            <a:r>
              <a:rPr lang="ko-KR" altLang="en-US" dirty="0"/>
              <a:t>표본 수집을 기반으로 한 추리통계에서 아주 중요한 이론적 근거를 제시하고 있기 때문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/>
              <a:t>표본의 크기가 충분히 크다면 표본평균들의 분포가 모집단의 </a:t>
            </a:r>
            <a:r>
              <a:rPr lang="ko-KR" altLang="en-US" dirty="0" err="1"/>
              <a:t>모수를</a:t>
            </a:r>
            <a:r>
              <a:rPr lang="ko-KR" altLang="en-US" dirty="0"/>
              <a:t> 기반으로 한 정규분포를 이룬다는 점을 이용하여</a:t>
            </a:r>
            <a:r>
              <a:rPr lang="en-US" altLang="ko-KR" dirty="0"/>
              <a:t>, </a:t>
            </a:r>
            <a:r>
              <a:rPr lang="ko-KR" altLang="en-US" dirty="0"/>
              <a:t>특정 사건이 일어날 </a:t>
            </a:r>
            <a:r>
              <a:rPr lang="ko-KR" altLang="en-US" dirty="0" err="1"/>
              <a:t>확률값을</a:t>
            </a:r>
            <a:r>
              <a:rPr lang="ko-KR" altLang="en-US" dirty="0"/>
              <a:t> 계산할 수 있게 된다</a:t>
            </a:r>
            <a:r>
              <a:rPr lang="en-US" altLang="ko-KR" dirty="0"/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mbol" panose="05050102010706020507" pitchFamily="18" charset="2"/>
              <a:buChar char="Þ"/>
            </a:pPr>
            <a:r>
              <a:rPr lang="ko-KR" altLang="en-US" dirty="0"/>
              <a:t>표본 평균들이 이루는 표본 분포와 모집단 간의 관계를 증명함으로써</a:t>
            </a:r>
            <a:r>
              <a:rPr lang="en-US" altLang="ko-KR" dirty="0"/>
              <a:t>, </a:t>
            </a:r>
            <a:r>
              <a:rPr lang="ko-KR" altLang="en-US" dirty="0"/>
              <a:t>수집한 표본의 통계량을 이용해 모집단의 </a:t>
            </a:r>
            <a:r>
              <a:rPr lang="ko-KR" altLang="en-US" dirty="0" err="1"/>
              <a:t>모수를</a:t>
            </a:r>
            <a:r>
              <a:rPr lang="ko-KR" altLang="en-US" dirty="0"/>
              <a:t> 추정할 수 있는 수학적</a:t>
            </a:r>
            <a:r>
              <a:rPr lang="en-US" altLang="ko-KR" dirty="0"/>
              <a:t>(</a:t>
            </a:r>
            <a:r>
              <a:rPr lang="ko-KR" altLang="en-US" dirty="0"/>
              <a:t>확률적</a:t>
            </a:r>
            <a:r>
              <a:rPr lang="en-US" altLang="ko-KR" dirty="0"/>
              <a:t>) </a:t>
            </a:r>
            <a:r>
              <a:rPr lang="ko-KR" altLang="en-US" dirty="0"/>
              <a:t>근거를 마련해 줌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mbol" panose="05050102010706020507" pitchFamily="18" charset="2"/>
              <a:buNone/>
            </a:pPr>
            <a:r>
              <a:rPr lang="en-US" dirty="0"/>
              <a:t>https://drhongdatanote.tistory.com/57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821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7fdcfe982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g7fdcfe9825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altLang="ko-KR" dirty="0">
                <a:highlight>
                  <a:srgbClr val="FFFF00"/>
                </a:highlight>
              </a:rPr>
              <a:t>*</a:t>
            </a:r>
            <a:r>
              <a:rPr lang="ko-KR" altLang="en-US" dirty="0">
                <a:highlight>
                  <a:srgbClr val="FFFF00"/>
                </a:highlight>
              </a:rPr>
              <a:t> 표준오차 </a:t>
            </a:r>
            <a:r>
              <a:rPr lang="en-US" altLang="ko-KR" dirty="0">
                <a:highlight>
                  <a:srgbClr val="FFFF00"/>
                </a:highlight>
              </a:rPr>
              <a:t>= </a:t>
            </a:r>
            <a:r>
              <a:rPr lang="ko-KR" altLang="en-US" dirty="0">
                <a:highlight>
                  <a:srgbClr val="FFFF00"/>
                </a:highlight>
              </a:rPr>
              <a:t>표본 간의 변동성을 측정함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altLang="ko-KR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altLang="ko-KR" dirty="0">
                <a:highlight>
                  <a:srgbClr val="FFFF00"/>
                </a:highlight>
              </a:rPr>
              <a:t>*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평균의 표준 오차를 사용하여 표본의 평균이 모평균을 얼마나 정확하게 추정하는지 확인할 수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en-US" altLang="ko-KR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일반적으로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표준편차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 클수록 평균의 표준 오차가 더 크고 추정치가 덜 정확합니다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표본크기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 클수록 평균의 표준 오차가 더 작고 추정치가 더 정확하게 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en-US" altLang="ko-KR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</a:rPr>
              <a:t>표준오차가 줄어든다</a:t>
            </a:r>
            <a:r>
              <a:rPr lang="en-US" altLang="ko-KR" dirty="0">
                <a:highlight>
                  <a:srgbClr val="FFFF00"/>
                </a:highlight>
              </a:rPr>
              <a:t>. = </a:t>
            </a:r>
            <a:r>
              <a:rPr lang="ko-KR" altLang="en-US" dirty="0">
                <a:highlight>
                  <a:srgbClr val="FFFF00"/>
                </a:highlight>
              </a:rPr>
              <a:t>추정치가 더 정확하게 계산된다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  <a:hlinkClick r:id="rId3"/>
              </a:rPr>
              <a:t>출처 </a:t>
            </a:r>
            <a:r>
              <a:rPr lang="en-US" altLang="ko-KR" dirty="0">
                <a:highlight>
                  <a:srgbClr val="FFFF00"/>
                </a:highlight>
                <a:hlinkClick r:id="rId3"/>
              </a:rPr>
              <a:t>: https://goodtogreate.tistory.com/entry/%ED%91%9C%EC%A4%80%EC%98%A4%EC%B0%A8-Standard-Error</a:t>
            </a:r>
            <a:endParaRPr lang="en-US" altLang="ko-KR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lang="en-US" altLang="ko-KR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lang="en-US" altLang="ko-KR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lang="en-US" altLang="ko-KR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altLang="en-US" dirty="0"/>
              <a:t>표준편차 </a:t>
            </a:r>
            <a:r>
              <a:rPr lang="en-US" altLang="ko-KR" dirty="0"/>
              <a:t>: (</a:t>
            </a:r>
            <a:r>
              <a:rPr lang="ko-KR" altLang="en-US" dirty="0"/>
              <a:t>변량</a:t>
            </a:r>
            <a:r>
              <a:rPr lang="en-US" altLang="ko-KR" dirty="0"/>
              <a:t>-</a:t>
            </a:r>
            <a:r>
              <a:rPr lang="ko-KR" altLang="en-US" dirty="0"/>
              <a:t>평균</a:t>
            </a:r>
            <a:r>
              <a:rPr lang="en-US" altLang="ko-KR" dirty="0"/>
              <a:t>)</a:t>
            </a:r>
            <a:r>
              <a:rPr lang="ko-KR" altLang="en-US" dirty="0"/>
              <a:t>의 제곱의 평균에 루트를 씌운 값    </a:t>
            </a:r>
            <a:r>
              <a:rPr lang="en-US" altLang="ko-KR" dirty="0"/>
              <a:t>; </a:t>
            </a:r>
            <a:r>
              <a:rPr lang="ko-KR" altLang="en-US" dirty="0"/>
              <a:t>개별 데이터 포인트의 변동성 측정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altLang="en-US" dirty="0"/>
              <a:t>표준오차 </a:t>
            </a:r>
            <a:r>
              <a:rPr lang="en-US" altLang="ko-KR" dirty="0"/>
              <a:t>: (</a:t>
            </a:r>
            <a:r>
              <a:rPr lang="ko-KR" altLang="en-US" dirty="0" err="1"/>
              <a:t>추정값</a:t>
            </a:r>
            <a:r>
              <a:rPr lang="en-US" altLang="ko-KR" dirty="0"/>
              <a:t>-</a:t>
            </a:r>
            <a:r>
              <a:rPr lang="ko-KR" altLang="en-US" dirty="0"/>
              <a:t>참값</a:t>
            </a:r>
            <a:r>
              <a:rPr lang="en-US" altLang="ko-KR" dirty="0"/>
              <a:t>)</a:t>
            </a:r>
            <a:r>
              <a:rPr lang="ko-KR" altLang="en-US" dirty="0"/>
              <a:t>의 제곱의 평균에 루트를 씌운 값 </a:t>
            </a:r>
            <a:r>
              <a:rPr lang="en-US" altLang="ko-KR" dirty="0"/>
              <a:t>; </a:t>
            </a:r>
            <a:r>
              <a:rPr lang="ko-KR" altLang="en-US" dirty="0"/>
              <a:t>표본 측정 지표의 변동성 측정</a:t>
            </a:r>
            <a:endParaRPr dirty="0"/>
          </a:p>
        </p:txBody>
      </p:sp>
      <p:sp>
        <p:nvSpPr>
          <p:cNvPr id="47" name="Google Shape;47;g7fdcfe9825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fdcfe98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g7fdcfe9825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>
                <a:highlight>
                  <a:srgbClr val="FFFF00"/>
                </a:highlight>
              </a:rPr>
              <a:t>새 샘플을 수집하는 접근 방식은 일반적으로 불가능하고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통계적으로도 낭비가 심하다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>
                <a:highlight>
                  <a:srgbClr val="FFFF00"/>
                </a:highlight>
              </a:rPr>
              <a:t>이런 접근 방식을 사용하지 않아도 된다는 것이 밝혀졌고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이는 부트스트랩 재표본으로 사용할 수 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58" name="Google Shape;58;g7fdcfe9825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/>
              <a:t>Ex) </a:t>
            </a:r>
            <a:r>
              <a:rPr lang="ko-KR" altLang="en-US" dirty="0"/>
              <a:t>우리의 목표를 학생이 수능 시험을 봤을 때 어떤 성적을 받을지 예측하는 것으로 해봅니다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변수는 </a:t>
            </a:r>
            <a:r>
              <a:rPr lang="en-US" altLang="ko-KR" dirty="0"/>
              <a:t>(</a:t>
            </a:r>
            <a:r>
              <a:rPr lang="ko-KR" altLang="en-US" dirty="0"/>
              <a:t>모의</a:t>
            </a:r>
            <a:r>
              <a:rPr lang="en-US" altLang="ko-KR" dirty="0"/>
              <a:t>) </a:t>
            </a:r>
            <a:r>
              <a:rPr lang="ko-KR" altLang="en-US" dirty="0"/>
              <a:t>수능 시험 성적입니다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데이터는 실제로 변수에서 관측된 값이지요</a:t>
            </a:r>
            <a:r>
              <a:rPr lang="en-US" altLang="ko-KR" dirty="0"/>
              <a:t>. (0</a:t>
            </a:r>
            <a:r>
              <a:rPr lang="ko-KR" altLang="en-US" dirty="0"/>
              <a:t>점 </a:t>
            </a:r>
            <a:r>
              <a:rPr lang="en-US" altLang="ko-KR" dirty="0"/>
              <a:t>~ 400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우리는 모의 수능 시험 성적</a:t>
            </a:r>
            <a:r>
              <a:rPr lang="en-US" altLang="ko-KR" dirty="0"/>
              <a:t>(</a:t>
            </a:r>
            <a:r>
              <a:rPr lang="ko-KR" altLang="en-US" dirty="0"/>
              <a:t>데이터들</a:t>
            </a:r>
            <a:r>
              <a:rPr lang="en-US" altLang="ko-KR" dirty="0"/>
              <a:t>)</a:t>
            </a:r>
            <a:r>
              <a:rPr lang="ko-KR" altLang="en-US" dirty="0"/>
              <a:t>을 토대로 수능 시험 성적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가 얼마가 나올지 예측할 수 있습니다</a:t>
            </a:r>
            <a:r>
              <a:rPr lang="en-US" altLang="ko-KR" dirty="0"/>
              <a:t>.</a:t>
            </a: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7fdcfe982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g7fdcfe982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6" name="Google Shape;36;g7fdcfe982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 err="1">
                <a:highlight>
                  <a:srgbClr val="FFFF00"/>
                </a:highlight>
              </a:rPr>
              <a:t>신뢰구간이란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ko-KR" altLang="en-US" dirty="0" err="1">
                <a:highlight>
                  <a:srgbClr val="FFFF00"/>
                </a:highlight>
              </a:rPr>
              <a:t>모수가</a:t>
            </a:r>
            <a:r>
              <a:rPr lang="ko-KR" altLang="en-US" dirty="0">
                <a:highlight>
                  <a:srgbClr val="FFFF00"/>
                </a:highlight>
              </a:rPr>
              <a:t> 실제로 포함될 것으로 예측되는 범위라고 하는데 간단하게 어디부터 어디까지 신뢰구간이라고 할 수 있고</a:t>
            </a:r>
            <a:endParaRPr lang="en-US" altLang="ko-KR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>
                <a:highlight>
                  <a:srgbClr val="FFFF00"/>
                </a:highlight>
              </a:rPr>
              <a:t>신뢰수준은 </a:t>
            </a:r>
            <a:r>
              <a:rPr lang="ko-KR" altLang="en-US" dirty="0" err="1">
                <a:highlight>
                  <a:srgbClr val="FFFF00"/>
                </a:highlight>
              </a:rPr>
              <a:t>모수가</a:t>
            </a:r>
            <a:r>
              <a:rPr lang="ko-KR" altLang="en-US" dirty="0">
                <a:highlight>
                  <a:srgbClr val="FFFF00"/>
                </a:highlight>
              </a:rPr>
              <a:t> 신뢰구간에 포함될 </a:t>
            </a:r>
            <a:r>
              <a:rPr lang="ko-KR" altLang="en-US" dirty="0" err="1">
                <a:highlight>
                  <a:srgbClr val="FFFF00"/>
                </a:highlight>
              </a:rPr>
              <a:t>활률이</a:t>
            </a:r>
            <a:r>
              <a:rPr lang="ko-KR" altLang="en-US" dirty="0">
                <a:highlight>
                  <a:srgbClr val="FFFF00"/>
                </a:highlight>
              </a:rPr>
              <a:t> 신뢰 수준이라고 한다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altLang="ko-KR" dirty="0"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tabLst/>
              <a:defRPr/>
            </a:pPr>
            <a:r>
              <a:rPr lang="ko-KR" altLang="en-US" dirty="0">
                <a:highlight>
                  <a:srgbClr val="FFFF00"/>
                </a:highlight>
              </a:rPr>
              <a:t>신뢰구간을 구하는 이유 </a:t>
            </a:r>
            <a:r>
              <a:rPr lang="en-US" altLang="ko-KR" dirty="0">
                <a:highlight>
                  <a:srgbClr val="FFFF00"/>
                </a:highlight>
              </a:rPr>
              <a:t>: </a:t>
            </a:r>
            <a:r>
              <a:rPr lang="ko-KR" altLang="en-US" dirty="0">
                <a:highlight>
                  <a:srgbClr val="FFFF00"/>
                </a:highlight>
              </a:rPr>
              <a:t>모집단의 평균을 추정하는데 표본평균이 어느 정도로 신뢰할 수 있는지 알아보기 위해</a:t>
            </a:r>
            <a:endParaRPr lang="en-US" altLang="ko-KR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altLang="ko-KR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>
                <a:highlight>
                  <a:srgbClr val="FFFF00"/>
                </a:highlight>
              </a:rPr>
              <a:t>신뢰구간을 구하는 공식은 표본평균 플러스 마이너스 </a:t>
            </a:r>
            <a:r>
              <a:rPr lang="en-US" altLang="ko-KR" dirty="0">
                <a:highlight>
                  <a:srgbClr val="FFFF00"/>
                </a:highlight>
              </a:rPr>
              <a:t>z</a:t>
            </a:r>
            <a:r>
              <a:rPr lang="ko-KR" altLang="en-US" dirty="0">
                <a:highlight>
                  <a:srgbClr val="FFFF00"/>
                </a:highlight>
              </a:rPr>
              <a:t>점수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곱하기 </a:t>
            </a:r>
            <a:r>
              <a:rPr lang="ko-KR" altLang="en-US" dirty="0" err="1">
                <a:highlight>
                  <a:srgbClr val="FFFF00"/>
                </a:highlight>
              </a:rPr>
              <a:t>표본오차입니다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altLang="ko-KR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altLang="ko-KR" dirty="0">
                <a:highlight>
                  <a:srgbClr val="FFFF00"/>
                </a:highlight>
              </a:rPr>
              <a:t>Z</a:t>
            </a:r>
            <a:r>
              <a:rPr lang="ko-KR" altLang="en-US" dirty="0">
                <a:highlight>
                  <a:srgbClr val="FFFF00"/>
                </a:highlight>
              </a:rPr>
              <a:t>점수 </a:t>
            </a:r>
            <a:r>
              <a:rPr lang="en-US" altLang="ko-KR" dirty="0">
                <a:highlight>
                  <a:srgbClr val="FFFF00"/>
                </a:highlight>
              </a:rPr>
              <a:t>…….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dirty="0">
                <a:highlight>
                  <a:srgbClr val="FFFF00"/>
                </a:highlight>
              </a:rPr>
              <a:t>표준오차를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사용하는 이유 </a:t>
            </a:r>
            <a:r>
              <a:rPr lang="en-US" altLang="ko-KR" dirty="0">
                <a:highlight>
                  <a:srgbClr val="FFFF00"/>
                </a:highlight>
              </a:rPr>
              <a:t>…….</a:t>
            </a: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08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36080"/>
            <a:ext cx="9906000" cy="12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/>
          <p:nvPr/>
        </p:nvSpPr>
        <p:spPr>
          <a:xfrm rot="-5400000">
            <a:off x="4031090" y="-4031091"/>
            <a:ext cx="1843821" cy="990600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A7E0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>
  <p:cSld name="3_사용자 지정 레이아웃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50000"/>
            <a:ext cx="9906000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56692"/>
            <a:ext cx="9906000" cy="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36080"/>
            <a:ext cx="9906000" cy="12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7"/>
          <p:cNvSpPr/>
          <p:nvPr/>
        </p:nvSpPr>
        <p:spPr>
          <a:xfrm rot="-5400000">
            <a:off x="4745966" y="-4745968"/>
            <a:ext cx="414069" cy="990600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A7E0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sciencelife.com/archives/3324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hyperlink" Target="https://docs.python.org/2/library/itertools.html#itertools.permut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walloow.github.io/bagging-boosting" TargetMode="Externa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259263" y="165464"/>
            <a:ext cx="8910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데이터 과학을 위한 통계  - 발표자: 송지영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</a:endParaRPr>
          </a:p>
          <a:p>
            <a:pPr lvl="0"/>
            <a:r>
              <a:rPr lang="en-US" altLang="ko-KR" sz="1800" b="1" dirty="0"/>
              <a:t>2.2.1 </a:t>
            </a:r>
            <a:r>
              <a:rPr lang="ko-KR" altLang="en-US" sz="1800" b="1" dirty="0"/>
              <a:t>평균으로의 회귀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AC7BE-2EB7-49C1-840B-50F8F5E22E1A}"/>
              </a:ext>
            </a:extLst>
          </p:cNvPr>
          <p:cNvSpPr txBox="1"/>
          <p:nvPr/>
        </p:nvSpPr>
        <p:spPr>
          <a:xfrm>
            <a:off x="474781" y="1046856"/>
            <a:ext cx="8969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주어진 어떤 변수를 연속적으로 측정했을 때 나타나는 현상</a:t>
            </a:r>
            <a:endParaRPr lang="en-US" altLang="ko-KR" b="1" dirty="0"/>
          </a:p>
          <a:p>
            <a:r>
              <a:rPr lang="en-US" altLang="ko-KR" dirty="0"/>
              <a:t>(</a:t>
            </a:r>
            <a:r>
              <a:rPr lang="ko-KR" altLang="en-US" dirty="0"/>
              <a:t>평균 회귀</a:t>
            </a:r>
            <a:r>
              <a:rPr lang="en-US" altLang="ko-KR" dirty="0"/>
              <a:t>, </a:t>
            </a:r>
            <a:r>
              <a:rPr lang="ko-KR" altLang="en-US" dirty="0"/>
              <a:t>회귀 효과</a:t>
            </a:r>
            <a:r>
              <a:rPr lang="en-US" altLang="ko-KR" dirty="0"/>
              <a:t>)</a:t>
            </a:r>
            <a:br>
              <a:rPr lang="ko-KR" altLang="en-US" dirty="0"/>
            </a:br>
            <a:r>
              <a:rPr lang="en-US" altLang="ko-KR" dirty="0"/>
              <a:t>	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/>
              <a:t>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1FA5EE-5626-413E-9D65-DC8C5642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3" y="1739352"/>
            <a:ext cx="4959800" cy="465105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12CF562-D34A-4564-85E3-F0873B8E474A}"/>
              </a:ext>
            </a:extLst>
          </p:cNvPr>
          <p:cNvCxnSpPr/>
          <p:nvPr/>
        </p:nvCxnSpPr>
        <p:spPr>
          <a:xfrm>
            <a:off x="4655127" y="2234045"/>
            <a:ext cx="16313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0FB589D-498C-4C52-B130-76BE65F86522}"/>
              </a:ext>
            </a:extLst>
          </p:cNvPr>
          <p:cNvCxnSpPr/>
          <p:nvPr/>
        </p:nvCxnSpPr>
        <p:spPr>
          <a:xfrm>
            <a:off x="4797136" y="2864427"/>
            <a:ext cx="16313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5735D1-D58C-4773-BEF6-1F6F00EC1EB1}"/>
              </a:ext>
            </a:extLst>
          </p:cNvPr>
          <p:cNvSpPr txBox="1"/>
          <p:nvPr/>
        </p:nvSpPr>
        <p:spPr>
          <a:xfrm>
            <a:off x="6428509" y="2234045"/>
            <a:ext cx="9525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부모의 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자식의 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D030C6-C57E-424D-B40D-312ED720AEC9}"/>
              </a:ext>
            </a:extLst>
          </p:cNvPr>
          <p:cNvSpPr txBox="1"/>
          <p:nvPr/>
        </p:nvSpPr>
        <p:spPr>
          <a:xfrm>
            <a:off x="5072587" y="3141985"/>
            <a:ext cx="4711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평균으로의 회귀는 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1"/>
                </a:solidFill>
              </a:rPr>
              <a:t>집단이 커질수록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</a:p>
          <a:p>
            <a:r>
              <a:rPr lang="ko-KR" altLang="en-US" dirty="0"/>
              <a:t>자연현상 속 특성들이 평균으로 돌아가고 있음을 증명함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통계학개론 14강 클립영상 아이러브통계 프랜시스 골턴의 평균으로의 ...">
            <a:extLst>
              <a:ext uri="{FF2B5EF4-FFF2-40B4-BE49-F238E27FC236}">
                <a16:creationId xmlns:a16="http://schemas.microsoft.com/office/drawing/2014/main" id="{90C787BB-0AE7-4628-B1D1-D4FE0250F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t="5673" r="5405" b="8455"/>
          <a:stretch/>
        </p:blipFill>
        <p:spPr bwMode="auto">
          <a:xfrm>
            <a:off x="5389159" y="4116720"/>
            <a:ext cx="4224877" cy="22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A9D918-2B95-4375-A8F7-938A19754490}"/>
              </a:ext>
            </a:extLst>
          </p:cNvPr>
          <p:cNvSpPr txBox="1"/>
          <p:nvPr/>
        </p:nvSpPr>
        <p:spPr>
          <a:xfrm>
            <a:off x="2769351" y="6421582"/>
            <a:ext cx="7034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http://thesciencelife.com/archives/3324</a:t>
            </a:r>
            <a:r>
              <a:rPr lang="en-US" altLang="ko-KR" dirty="0"/>
              <a:t>	</a:t>
            </a:r>
            <a:r>
              <a:rPr lang="ko-KR" altLang="en-US" dirty="0"/>
              <a:t>프랜시스 </a:t>
            </a:r>
            <a:r>
              <a:rPr lang="ko-KR" altLang="en-US" dirty="0" err="1"/>
              <a:t>골턴</a:t>
            </a:r>
            <a:r>
              <a:rPr lang="en-US" altLang="ko-KR" dirty="0"/>
              <a:t>, </a:t>
            </a:r>
            <a:r>
              <a:rPr lang="ko-KR" altLang="en-US" dirty="0"/>
              <a:t>위대하고 위험한 분류자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7fdcfe9825_0_1"/>
          <p:cNvSpPr txBox="1"/>
          <p:nvPr/>
        </p:nvSpPr>
        <p:spPr>
          <a:xfrm>
            <a:off x="221854" y="183215"/>
            <a:ext cx="5497302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chemeClr val="dk1"/>
                </a:solidFill>
              </a:rPr>
              <a:t>Chapter 2.4 </a:t>
            </a:r>
            <a:r>
              <a:rPr lang="ko-KR" altLang="en-US" sz="1800" b="1" dirty="0">
                <a:solidFill>
                  <a:schemeClr val="dk1"/>
                </a:solidFill>
              </a:rPr>
              <a:t>부트스트랩 </a:t>
            </a:r>
            <a:endParaRPr lang="ko-KR" altLang="en-US" sz="1800" dirty="0"/>
          </a:p>
        </p:txBody>
      </p:sp>
      <p:sp>
        <p:nvSpPr>
          <p:cNvPr id="39" name="Google Shape;39;g7fdcfe9825_0_1"/>
          <p:cNvSpPr txBox="1"/>
          <p:nvPr/>
        </p:nvSpPr>
        <p:spPr>
          <a:xfrm>
            <a:off x="9253406" y="200997"/>
            <a:ext cx="5307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g7fdcfe9825_0_1"/>
          <p:cNvGrpSpPr/>
          <p:nvPr/>
        </p:nvGrpSpPr>
        <p:grpSpPr>
          <a:xfrm>
            <a:off x="8127" y="688268"/>
            <a:ext cx="9844843" cy="549723"/>
            <a:chOff x="130837" y="336688"/>
            <a:chExt cx="3814500" cy="558662"/>
          </a:xfrm>
        </p:grpSpPr>
        <p:cxnSp>
          <p:nvCxnSpPr>
            <p:cNvPr id="41" name="Google Shape;41;g7fdcfe9825_0_1"/>
            <p:cNvCxnSpPr/>
            <p:nvPr/>
          </p:nvCxnSpPr>
          <p:spPr>
            <a:xfrm rot="10800000">
              <a:off x="130837" y="336688"/>
              <a:ext cx="3814500" cy="0"/>
            </a:xfrm>
            <a:prstGeom prst="straightConnector1">
              <a:avLst/>
            </a:prstGeom>
            <a:solidFill>
              <a:srgbClr val="0066FF"/>
            </a:solidFill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g7fdcfe9825_0_1"/>
            <p:cNvCxnSpPr/>
            <p:nvPr/>
          </p:nvCxnSpPr>
          <p:spPr>
            <a:xfrm rot="10800000">
              <a:off x="130837" y="895350"/>
              <a:ext cx="3814500" cy="0"/>
            </a:xfrm>
            <a:prstGeom prst="straightConnector1">
              <a:avLst/>
            </a:prstGeom>
            <a:solidFill>
              <a:srgbClr val="0066FF"/>
            </a:solidFill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3" name="Google Shape;43;g7fdcfe9825_0_1"/>
          <p:cNvSpPr/>
          <p:nvPr/>
        </p:nvSpPr>
        <p:spPr>
          <a:xfrm>
            <a:off x="9314" y="782178"/>
            <a:ext cx="98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1800" b="1" dirty="0">
                <a:solidFill>
                  <a:schemeClr val="dk1"/>
                </a:solidFill>
              </a:rPr>
              <a:t>Chapter 2.4.1</a:t>
            </a:r>
            <a:r>
              <a:rPr lang="ko-KR" altLang="en-US" sz="1800" b="1" dirty="0">
                <a:solidFill>
                  <a:schemeClr val="dk1"/>
                </a:solidFill>
              </a:rPr>
              <a:t> </a:t>
            </a:r>
            <a:r>
              <a:rPr lang="ko-KR" altLang="en-US" sz="1800" b="1" dirty="0" err="1">
                <a:solidFill>
                  <a:schemeClr val="dk1"/>
                </a:solidFill>
              </a:rPr>
              <a:t>재표본추출</a:t>
            </a:r>
            <a:r>
              <a:rPr lang="ko-KR" altLang="en-US" sz="1800" b="1" dirty="0">
                <a:solidFill>
                  <a:schemeClr val="dk1"/>
                </a:solidFill>
              </a:rPr>
              <a:t> 대 </a:t>
            </a:r>
            <a:r>
              <a:rPr lang="ko-KR" altLang="en-US" sz="1800" b="1" dirty="0" err="1">
                <a:solidFill>
                  <a:schemeClr val="dk1"/>
                </a:solidFill>
              </a:rPr>
              <a:t>스트래핑</a:t>
            </a:r>
            <a:r>
              <a:rPr lang="ko-KR" altLang="en-US" sz="1800" b="1" dirty="0">
                <a:solidFill>
                  <a:schemeClr val="dk1"/>
                </a:solidFill>
              </a:rPr>
              <a:t> </a:t>
            </a:r>
            <a:endParaRPr lang="ko-KR" altLang="en-US" sz="18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628548" y="1345465"/>
          <a:ext cx="6604000" cy="115993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926887583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51800894"/>
                    </a:ext>
                  </a:extLst>
                </a:gridCol>
              </a:tblGrid>
              <a:tr h="335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07097"/>
                  </a:ext>
                </a:extLst>
              </a:tr>
              <a:tr h="8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재표집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재표본추출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리샘플링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관측 데이터로부터 반복해서 표본추출하는 과정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부트스트랩과 순열 과정을 포함한다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656301"/>
                  </a:ext>
                </a:extLst>
              </a:tr>
            </a:tbl>
          </a:graphicData>
        </a:graphic>
      </p:graphicFrame>
      <p:grpSp>
        <p:nvGrpSpPr>
          <p:cNvPr id="62" name="그룹 61"/>
          <p:cNvGrpSpPr/>
          <p:nvPr/>
        </p:nvGrpSpPr>
        <p:grpSpPr>
          <a:xfrm>
            <a:off x="221854" y="2629454"/>
            <a:ext cx="9511868" cy="4096024"/>
            <a:chOff x="221854" y="2629454"/>
            <a:chExt cx="9511868" cy="4096024"/>
          </a:xfrm>
        </p:grpSpPr>
        <p:sp>
          <p:nvSpPr>
            <p:cNvPr id="2" name="직사각형 1"/>
            <p:cNvSpPr/>
            <p:nvPr/>
          </p:nvSpPr>
          <p:spPr>
            <a:xfrm>
              <a:off x="221854" y="2629454"/>
              <a:ext cx="9511868" cy="406289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1-1 모집단과 표본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8"/>
            <a:stretch/>
          </p:blipFill>
          <p:spPr bwMode="auto">
            <a:xfrm>
              <a:off x="278296" y="3543854"/>
              <a:ext cx="3874424" cy="1663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411055" y="2671156"/>
              <a:ext cx="268374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100" dirty="0" err="1"/>
                <a:t>재표본추출</a:t>
              </a:r>
              <a:r>
                <a:rPr lang="ko-KR" altLang="en-US" sz="2100" dirty="0"/>
                <a:t> 알고리즘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15703" y="5604527"/>
              <a:ext cx="2270076" cy="461665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1. </a:t>
              </a:r>
              <a:r>
                <a:rPr lang="ko-KR" altLang="en-US" sz="1200" dirty="0"/>
                <a:t>샘플 값을 뽑아서 기록한다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200" dirty="0"/>
                <a:t>2. n</a:t>
              </a:r>
              <a:r>
                <a:rPr lang="ko-KR" altLang="en-US" sz="1200" dirty="0"/>
                <a:t>번 반복한다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36987" y="5332244"/>
              <a:ext cx="2000070" cy="8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H="1">
              <a:off x="3037057" y="4903371"/>
              <a:ext cx="3" cy="4475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1827567" y="5340711"/>
              <a:ext cx="5132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n</a:t>
              </a:r>
              <a:r>
                <a:rPr lang="ko-KR" altLang="en-US" dirty="0"/>
                <a:t>번 </a:t>
              </a: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3603248" y="4463851"/>
              <a:ext cx="441702" cy="77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flipV="1">
              <a:off x="1036987" y="5030039"/>
              <a:ext cx="0" cy="3022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052" name="Picture 4" descr="평균 계산기 - Monki Ap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0943" y1="22667" x2="20943" y2="22667"/>
                          <a14:foregroundMark x1="25660" y1="32000" x2="25660" y2="32000"/>
                          <a14:foregroundMark x1="34340" y1="24000" x2="34340" y2="24000"/>
                          <a14:foregroundMark x1="40566" y1="32000" x2="40566" y2="32000"/>
                          <a14:foregroundMark x1="48491" y1="49333" x2="48491" y2="49333"/>
                          <a14:foregroundMark x1="49811" y1="68667" x2="49811" y2="68667"/>
                          <a14:foregroundMark x1="50566" y1="21333" x2="50566" y2="21333"/>
                          <a14:foregroundMark x1="54717" y1="33333" x2="54717" y2="33333"/>
                          <a14:foregroundMark x1="62075" y1="17333" x2="62075" y2="17333"/>
                          <a14:foregroundMark x1="68868" y1="33333" x2="68868" y2="33333"/>
                          <a14:foregroundMark x1="79623" y1="22000" x2="79623" y2="2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3317" y="3986862"/>
              <a:ext cx="2586670" cy="732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778072" y="5616077"/>
              <a:ext cx="2767963" cy="461665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3. </a:t>
              </a:r>
              <a:r>
                <a:rPr lang="ko-KR" altLang="en-US" sz="1200" dirty="0"/>
                <a:t>재표본추출된 값의 평균을 기록한다</a:t>
              </a:r>
              <a:r>
                <a:rPr lang="en-US" altLang="ko-KR" sz="1200" dirty="0"/>
                <a:t>.</a:t>
              </a:r>
            </a:p>
            <a:p>
              <a:r>
                <a:rPr lang="en-US" altLang="ko-KR" sz="1200" dirty="0"/>
                <a:t>4. 1 ~ 3</a:t>
              </a:r>
              <a:r>
                <a:rPr lang="ko-KR" altLang="en-US" sz="1200" dirty="0"/>
                <a:t>단계를 </a:t>
              </a:r>
              <a:r>
                <a:rPr lang="en-US" altLang="ko-KR" sz="1200" dirty="0"/>
                <a:t>R</a:t>
              </a:r>
              <a:r>
                <a:rPr lang="ko-KR" altLang="en-US" sz="1200" dirty="0"/>
                <a:t>번 반복한다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2685778" y="5336477"/>
              <a:ext cx="2000070" cy="8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4685848" y="4907604"/>
              <a:ext cx="3" cy="4475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3639438" y="5353174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R</a:t>
              </a:r>
              <a:r>
                <a:rPr lang="ko-KR" altLang="en-US" dirty="0"/>
                <a:t>번 </a:t>
              </a:r>
            </a:p>
          </p:txBody>
        </p:sp>
        <p:cxnSp>
          <p:nvCxnSpPr>
            <p:cNvPr id="50" name="직선 화살표 연결선 49"/>
            <p:cNvCxnSpPr/>
            <p:nvPr/>
          </p:nvCxnSpPr>
          <p:spPr>
            <a:xfrm>
              <a:off x="5447641" y="4467309"/>
              <a:ext cx="441702" cy="77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6001085" y="3859918"/>
              <a:ext cx="1109278" cy="1156869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</a:t>
              </a:r>
              <a:r>
                <a:rPr lang="ko-KR" altLang="en-US" dirty="0"/>
                <a:t>개의 결과</a:t>
              </a: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7216993" y="3811554"/>
              <a:ext cx="0" cy="628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7216993" y="4439634"/>
              <a:ext cx="621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 flipH="1">
              <a:off x="7216992" y="4439634"/>
              <a:ext cx="1" cy="6546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054" name="Picture 6" descr="Story 4.2 변동성의 척도 : 분산의 해석과 표준편차 : 네이버 블로그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866" y="2673180"/>
              <a:ext cx="2688972" cy="106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8340002" y="2827181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표준편차</a:t>
              </a:r>
            </a:p>
          </p:txBody>
        </p:sp>
        <p:pic>
          <p:nvPicPr>
            <p:cNvPr id="2056" name="Picture 8" descr="히스토그램 플롯 - MATLAB - MathWorks 한국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438" y="4125595"/>
              <a:ext cx="895052" cy="71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박스 플롯 생성 및 사용—Insights 생성 | Documentati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7847" y="4136585"/>
              <a:ext cx="806727" cy="64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7878340" y="4848960"/>
              <a:ext cx="15231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히스토그램 </a:t>
              </a:r>
              <a:r>
                <a:rPr lang="en-US" altLang="ko-KR" sz="1000" dirty="0"/>
                <a:t>or </a:t>
              </a:r>
              <a:r>
                <a:rPr lang="ko-KR" altLang="en-US" sz="1000" dirty="0" err="1"/>
                <a:t>상자그림</a:t>
              </a:r>
              <a:endParaRPr lang="ko-KR" altLang="en-US" sz="1000" dirty="0"/>
            </a:p>
          </p:txBody>
        </p:sp>
        <p:pic>
          <p:nvPicPr>
            <p:cNvPr id="2060" name="Picture 12" descr="고객센터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411" y="5395036"/>
              <a:ext cx="2418014" cy="99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5041660" y="6079147"/>
              <a:ext cx="2773336" cy="646331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5. R</a:t>
              </a:r>
              <a:r>
                <a:rPr lang="ko-KR" altLang="en-US" sz="1200" dirty="0"/>
                <a:t>개의 결과를 이용하여</a:t>
              </a:r>
              <a:endParaRPr lang="en-US" altLang="ko-KR" sz="1200" dirty="0"/>
            </a:p>
            <a:p>
              <a:r>
                <a:rPr lang="ko-KR" altLang="en-US" sz="1200" dirty="0"/>
                <a:t>표준편차를 구한 뒤 히스토그램 </a:t>
              </a:r>
              <a:r>
                <a:rPr lang="en-US" altLang="ko-KR" sz="1200" dirty="0"/>
                <a:t>or </a:t>
              </a:r>
              <a:r>
                <a:rPr lang="ko-KR" altLang="en-US" sz="1200" dirty="0" err="1"/>
                <a:t>상자그림을</a:t>
              </a:r>
              <a:r>
                <a:rPr lang="ko-KR" altLang="en-US" sz="1200" dirty="0"/>
                <a:t> 그려서 신뢰구간을 찾는다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214784" y="389080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59797" y="4438352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</a:t>
              </a:r>
              <a:endParaRPr lang="ko-KR" altLang="en-US" sz="1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261123" y="493492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3</a:t>
              </a:r>
              <a:endParaRPr lang="ko-KR" altLang="en-US" sz="1000" dirty="0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415703" y="6290978"/>
            <a:ext cx="430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※ R(</a:t>
            </a:r>
            <a:r>
              <a:rPr lang="ko-KR" altLang="en-US" sz="1000" dirty="0"/>
              <a:t>부트스트랩 반복 횟수</a:t>
            </a:r>
            <a:r>
              <a:rPr lang="en-US" altLang="ko-KR" sz="1000" dirty="0"/>
              <a:t>)</a:t>
            </a:r>
            <a:r>
              <a:rPr lang="ko-KR" altLang="en-US" sz="1000" dirty="0"/>
              <a:t>는 임의로 설정</a:t>
            </a:r>
            <a:r>
              <a:rPr lang="en-US" altLang="ko-KR" sz="1000" dirty="0"/>
              <a:t>, </a:t>
            </a:r>
            <a:r>
              <a:rPr lang="ko-KR" altLang="en-US" sz="1000" dirty="0"/>
              <a:t>반복 횟수가 많을수록 </a:t>
            </a:r>
            <a:r>
              <a:rPr lang="ko-KR" altLang="en-US" sz="1000" dirty="0" err="1"/>
              <a:t>표준오차나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신뢰구간에</a:t>
            </a:r>
            <a:r>
              <a:rPr lang="ko-KR" altLang="en-US" sz="1000" dirty="0"/>
              <a:t> 대한 추정이 </a:t>
            </a:r>
            <a:r>
              <a:rPr lang="ko-KR" altLang="en-US" sz="1000" dirty="0" err="1"/>
              <a:t>정확해짐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D71C58-0685-4731-B824-6886CB67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526" y="1160281"/>
            <a:ext cx="5925474" cy="2275251"/>
          </a:xfrm>
          <a:prstGeom prst="rect">
            <a:avLst/>
          </a:prstGeom>
        </p:spPr>
      </p:pic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278116" y="156948"/>
            <a:ext cx="8910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데이터 과학을 위한 통계  - 발표자: </a:t>
            </a:r>
            <a:r>
              <a:rPr lang="ko-KR" altLang="en-US" sz="1800" dirty="0">
                <a:solidFill>
                  <a:schemeClr val="dk1"/>
                </a:solidFill>
              </a:rPr>
              <a:t>김동현</a:t>
            </a:r>
            <a:endParaRPr sz="1800" dirty="0"/>
          </a:p>
        </p:txBody>
      </p:sp>
      <p:sp>
        <p:nvSpPr>
          <p:cNvPr id="31" name="Google Shape;31;p2"/>
          <p:cNvSpPr txBox="1"/>
          <p:nvPr/>
        </p:nvSpPr>
        <p:spPr>
          <a:xfrm>
            <a:off x="221845" y="640425"/>
            <a:ext cx="950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Chapter 1. 탐색적 데이터 분석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32;p2"/>
              <p:cNvSpPr/>
              <p:nvPr/>
            </p:nvSpPr>
            <p:spPr>
              <a:xfrm>
                <a:off x="-62261" y="930518"/>
                <a:ext cx="6413634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14300" marR="0" lvl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800"/>
                </a:pPr>
                <a:r>
                  <a:rPr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2.5 </a:t>
                </a:r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신뢰구간</a:t>
                </a:r>
                <a:endParaRPr lang="en-US" altLang="ko-KR" sz="1600" dirty="0"/>
              </a:p>
              <a:p>
                <a:pPr marL="400050" marR="0" lvl="0" indent="-28575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  <a:buFont typeface="Arial" panose="020B0604020202020204" pitchFamily="34" charset="0"/>
                  <a:buChar char="•"/>
                </a:pPr>
                <a:r>
                  <a:rPr lang="ko-KR" altLang="en-US" sz="1600" b="1" dirty="0"/>
                  <a:t>신뢰구간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 err="1"/>
                  <a:t>모수가</a:t>
                </a:r>
                <a:r>
                  <a:rPr lang="ko-KR" altLang="en-US" sz="1600" dirty="0"/>
                  <a:t> 실제로 포함될 것으로 예측되는 범위</a:t>
                </a:r>
                <a:endParaRPr lang="en-US" altLang="ko-KR" sz="1600" dirty="0"/>
              </a:p>
              <a:p>
                <a:pPr marL="400050" marR="0" lvl="0" indent="-28575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  <a:buFont typeface="Arial" panose="020B0604020202020204" pitchFamily="34" charset="0"/>
                  <a:buChar char="•"/>
                </a:pPr>
                <a:r>
                  <a:rPr lang="ko-KR" altLang="en-US" sz="1600" b="1" dirty="0"/>
                  <a:t>신뢰수준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신뢰구간에 포함될 확률</a:t>
                </a:r>
                <a:endParaRPr lang="en-US" altLang="ko-KR" sz="1600" dirty="0"/>
              </a:p>
              <a:p>
                <a:pPr marL="114300" marR="0" lvl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</a:pPr>
                <a:endParaRPr lang="en-US" altLang="ko-KR" sz="1600" dirty="0"/>
              </a:p>
              <a:p>
                <a:pPr marL="114300" lvl="0" algn="just">
                  <a:lnSpc>
                    <a:spcPct val="150000"/>
                  </a:lnSpc>
                  <a:buClrTx/>
                  <a:buSzPts val="1800"/>
                </a:pPr>
                <a:r>
                  <a:rPr lang="en-US" altLang="ko-KR" sz="1600" dirty="0">
                    <a:latin typeface="+mj-lt"/>
                  </a:rPr>
                  <a:t>Z</a:t>
                </a:r>
                <a:r>
                  <a:rPr lang="ko-KR" altLang="en-US" sz="1600" dirty="0">
                    <a:latin typeface="+mj-lt"/>
                  </a:rPr>
                  <a:t>점수 </a:t>
                </a:r>
                <a:r>
                  <a:rPr lang="en-US" altLang="ko-KR" sz="1600" dirty="0">
                    <a:latin typeface="+mj-lt"/>
                  </a:rPr>
                  <a:t>: </a:t>
                </a:r>
                <a:r>
                  <a:rPr lang="ko-KR" altLang="en-US" sz="1600" dirty="0">
                    <a:latin typeface="+mj-lt"/>
                  </a:rPr>
                  <a:t>평균값에서 표준편차의 몇배 </a:t>
                </a:r>
                <a:endParaRPr lang="en-US" altLang="ko-KR" sz="1600" dirty="0">
                  <a:latin typeface="+mj-lt"/>
                </a:endParaRPr>
              </a:p>
              <a:p>
                <a:pPr marL="114300" lvl="0" algn="just">
                  <a:lnSpc>
                    <a:spcPct val="150000"/>
                  </a:lnSpc>
                  <a:buClrTx/>
                  <a:buSzPts val="1800"/>
                </a:pPr>
                <a:r>
                  <a:rPr lang="ko-KR" altLang="en-US" sz="1600" dirty="0">
                    <a:latin typeface="+mj-lt"/>
                  </a:rPr>
                  <a:t>정도 떨어져 있다는 것을 평가하는 수치</a:t>
                </a:r>
                <a:endParaRPr lang="en-US" altLang="ko-KR" sz="1600" dirty="0">
                  <a:latin typeface="+mj-lt"/>
                </a:endParaRPr>
              </a:p>
              <a:p>
                <a:pPr marL="114300" lvl="0" algn="just">
                  <a:lnSpc>
                    <a:spcPct val="150000"/>
                  </a:lnSpc>
                  <a:buClrTx/>
                  <a:buSzPts val="1800"/>
                </a:pPr>
                <a:r>
                  <a:rPr lang="en-US" altLang="ko-KR" sz="18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 sz="1600" dirty="0"/>
                  <a:t>본평균</a:t>
                </a:r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 sz="1600" dirty="0"/>
                  <a:t>준오차</a:t>
                </a:r>
                <a:endParaRPr lang="en-US" altLang="ko-KR" sz="1600" dirty="0"/>
              </a:p>
              <a:p>
                <a:pPr marL="114300" lvl="0" algn="just">
                  <a:lnSpc>
                    <a:spcPct val="150000"/>
                  </a:lnSpc>
                  <a:buClrTx/>
                  <a:buSzPts val="1800"/>
                </a:pPr>
                <a:endParaRPr lang="en-US" altLang="ko-KR" sz="1600" dirty="0"/>
              </a:p>
              <a:p>
                <a:pPr marL="114300" lvl="0" algn="just">
                  <a:lnSpc>
                    <a:spcPct val="150000"/>
                  </a:lnSpc>
                  <a:buClrTx/>
                  <a:buSzPts val="1800"/>
                </a:pPr>
                <a:endParaRPr lang="en-US" altLang="ko-KR" sz="1600" dirty="0"/>
              </a:p>
              <a:p>
                <a:pPr marL="114300" lvl="0" algn="just">
                  <a:lnSpc>
                    <a:spcPct val="150000"/>
                  </a:lnSpc>
                  <a:buClrTx/>
                  <a:buSzPts val="1800"/>
                </a:pPr>
                <a:endParaRPr lang="en-US" altLang="ko-KR" sz="1600" dirty="0"/>
              </a:p>
              <a:p>
                <a:pPr marL="400050" lvl="0" indent="-285750" algn="just">
                  <a:lnSpc>
                    <a:spcPct val="150000"/>
                  </a:lnSpc>
                  <a:buClrTx/>
                  <a:buSzPts val="1800"/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pPr marL="400050" lvl="0" indent="-285750" algn="just">
                  <a:lnSpc>
                    <a:spcPct val="150000"/>
                  </a:lnSpc>
                  <a:buClrTx/>
                  <a:buSzPts val="1800"/>
                  <a:buFont typeface="Arial" panose="020B0604020202020204" pitchFamily="34" charset="0"/>
                  <a:buChar char="•"/>
                </a:pPr>
                <a:r>
                  <a:rPr lang="ko-KR" altLang="en-US" sz="1600" b="1" dirty="0"/>
                  <a:t>표준오차 사용 이유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표준오차는 추정치의 정확도를 알려주는 값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표준오차가 작을 수록 추정치가 더욱 정밀하다는 것을 의미한다</a:t>
                </a:r>
                <a:r>
                  <a:rPr lang="en-US" altLang="ko-KR" sz="1600" dirty="0"/>
                  <a:t>.</a:t>
                </a:r>
                <a:endParaRPr lang="en-US" altLang="ko-KR" sz="1800" dirty="0"/>
              </a:p>
              <a:p>
                <a:pPr marL="114300" marR="0" lvl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</a:pPr>
                <a:endParaRPr lang="en-US" altLang="ko-KR" sz="1600" dirty="0"/>
              </a:p>
              <a:p>
                <a:pPr marL="114300" marR="0" lvl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</a:pPr>
                <a:endPara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Google Shape;32;p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261" y="930518"/>
                <a:ext cx="6413634" cy="369300"/>
              </a:xfrm>
              <a:prstGeom prst="rect">
                <a:avLst/>
              </a:prstGeom>
              <a:blipFill>
                <a:blip r:embed="rId4"/>
                <a:stretch>
                  <a:fillRect r="-1331" b="-131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1BA4CA8-3EB7-4EAD-87F4-8FA2EDE84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721" y="3813806"/>
            <a:ext cx="5172797" cy="10478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B61C57-D928-4072-AD15-1ABF90FE9975}"/>
              </a:ext>
            </a:extLst>
          </p:cNvPr>
          <p:cNvSpPr/>
          <p:nvPr/>
        </p:nvSpPr>
        <p:spPr>
          <a:xfrm>
            <a:off x="5029201" y="4077729"/>
            <a:ext cx="963826" cy="568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3AE35C-E905-4329-ACEA-7EB2361775D2}"/>
              </a:ext>
            </a:extLst>
          </p:cNvPr>
          <p:cNvSpPr/>
          <p:nvPr/>
        </p:nvSpPr>
        <p:spPr>
          <a:xfrm>
            <a:off x="7945395" y="4077730"/>
            <a:ext cx="914400" cy="531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BEB0FA-D78B-4B5B-B615-D58022DC4337}"/>
              </a:ext>
            </a:extLst>
          </p:cNvPr>
          <p:cNvSpPr/>
          <p:nvPr/>
        </p:nvSpPr>
        <p:spPr>
          <a:xfrm>
            <a:off x="4979773" y="3150973"/>
            <a:ext cx="3880021" cy="296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58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278116" y="156948"/>
            <a:ext cx="8910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데이터 과학을 위한 통계  - 발표자: </a:t>
            </a:r>
            <a:r>
              <a:rPr lang="ko-KR" altLang="en-US" sz="1800" dirty="0">
                <a:solidFill>
                  <a:schemeClr val="dk1"/>
                </a:solidFill>
              </a:rPr>
              <a:t>김동현</a:t>
            </a:r>
            <a:endParaRPr sz="1800" dirty="0"/>
          </a:p>
        </p:txBody>
      </p:sp>
      <p:sp>
        <p:nvSpPr>
          <p:cNvPr id="31" name="Google Shape;31;p2"/>
          <p:cNvSpPr txBox="1"/>
          <p:nvPr/>
        </p:nvSpPr>
        <p:spPr>
          <a:xfrm>
            <a:off x="221845" y="640425"/>
            <a:ext cx="950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Chapter 1. 탐색적 데이터 분석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A71DD-D990-4E56-9E57-50C7C4AE0CDB}"/>
              </a:ext>
            </a:extLst>
          </p:cNvPr>
          <p:cNvSpPr txBox="1"/>
          <p:nvPr/>
        </p:nvSpPr>
        <p:spPr>
          <a:xfrm>
            <a:off x="0" y="1114072"/>
            <a:ext cx="9906000" cy="1154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신뢰수준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신뢰수준이 높을 수록 구간이 더 넓어진다</a:t>
            </a:r>
            <a:r>
              <a:rPr lang="en-US" altLang="ko-KR" sz="1600" dirty="0"/>
              <a:t>.</a:t>
            </a:r>
          </a:p>
          <a:p>
            <a:pPr lvl="5">
              <a:lnSpc>
                <a:spcPct val="150000"/>
              </a:lnSpc>
            </a:pPr>
            <a:r>
              <a:rPr lang="ko-KR" altLang="en-US" sz="1600" dirty="0"/>
              <a:t>표본이 클 수록 구간이 좁아진다</a:t>
            </a:r>
            <a:r>
              <a:rPr lang="en-US" altLang="ko-KR" sz="1600" dirty="0"/>
              <a:t>(</a:t>
            </a:r>
            <a:r>
              <a:rPr lang="ko-KR" altLang="en-US" sz="1600" dirty="0"/>
              <a:t>확실성이 커진다</a:t>
            </a:r>
            <a:r>
              <a:rPr lang="en-US" altLang="ko-KR" sz="1600" dirty="0"/>
              <a:t>.)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7fdcfe9825_0_1"/>
          <p:cNvSpPr txBox="1"/>
          <p:nvPr/>
        </p:nvSpPr>
        <p:spPr>
          <a:xfrm>
            <a:off x="1108944" y="791800"/>
            <a:ext cx="4262434" cy="30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noAutofit/>
          </a:bodyPr>
          <a:lstStyle/>
          <a:p>
            <a:r>
              <a:rPr lang="en-US" altLang="ko-KR" sz="1138" b="1" dirty="0">
                <a:solidFill>
                  <a:schemeClr val="dk1"/>
                </a:solidFill>
              </a:rPr>
              <a:t>2.6 </a:t>
            </a:r>
            <a:r>
              <a:rPr lang="ko-KR" altLang="en-US" sz="1138" b="1" dirty="0">
                <a:solidFill>
                  <a:schemeClr val="dk1"/>
                </a:solidFill>
              </a:rPr>
              <a:t>정규분포</a:t>
            </a:r>
            <a:endParaRPr sz="1138" dirty="0"/>
          </a:p>
        </p:txBody>
      </p:sp>
      <p:sp>
        <p:nvSpPr>
          <p:cNvPr id="39" name="Google Shape;39;g7fdcfe9825_0_1"/>
          <p:cNvSpPr txBox="1"/>
          <p:nvPr/>
        </p:nvSpPr>
        <p:spPr>
          <a:xfrm>
            <a:off x="8447080" y="806247"/>
            <a:ext cx="431194" cy="24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348" tIns="30164" rIns="60348" bIns="30164" anchor="ctr" anchorCtr="0">
            <a:noAutofit/>
          </a:bodyPr>
          <a:lstStyle/>
          <a:p>
            <a:pPr algn="r"/>
            <a:fld id="{00000000-1234-1234-1234-123412341234}" type="slidenum">
              <a:rPr lang="en-US" altLang="ko-KR" sz="1056" b="1">
                <a:solidFill>
                  <a:srgbClr val="7F7F7F"/>
                </a:solidFill>
              </a:rPr>
              <a:pPr algn="r"/>
              <a:t>13</a:t>
            </a:fld>
            <a:endParaRPr sz="1056" b="1" dirty="0">
              <a:solidFill>
                <a:srgbClr val="7F7F7F"/>
              </a:solidFill>
            </a:endParaRPr>
          </a:p>
        </p:txBody>
      </p:sp>
      <p:sp>
        <p:nvSpPr>
          <p:cNvPr id="4" name="Google Shape;38;g7fdcfe9825_0_1">
            <a:extLst>
              <a:ext uri="{FF2B5EF4-FFF2-40B4-BE49-F238E27FC236}">
                <a16:creationId xmlns:a16="http://schemas.microsoft.com/office/drawing/2014/main" id="{10E81E6E-67F1-4E14-982C-F8B9F2E4F229}"/>
              </a:ext>
            </a:extLst>
          </p:cNvPr>
          <p:cNvSpPr txBox="1"/>
          <p:nvPr/>
        </p:nvSpPr>
        <p:spPr>
          <a:xfrm>
            <a:off x="6459855" y="791800"/>
            <a:ext cx="1987226" cy="24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noAutofit/>
          </a:bodyPr>
          <a:lstStyle/>
          <a:p>
            <a:pPr lvl="0"/>
            <a:r>
              <a:rPr lang="ko-KR" altLang="ko-KR" sz="1138" dirty="0">
                <a:solidFill>
                  <a:schemeClr val="dk1"/>
                </a:solidFill>
              </a:rPr>
              <a:t>발표자: </a:t>
            </a:r>
            <a:r>
              <a:rPr lang="ko-KR" altLang="en-US" sz="1138" dirty="0">
                <a:solidFill>
                  <a:schemeClr val="dk1"/>
                </a:solidFill>
              </a:rPr>
              <a:t>현동엽</a:t>
            </a:r>
            <a:endParaRPr sz="1138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5EAEE-BA05-41F4-A21E-6900724E6D67}"/>
              </a:ext>
            </a:extLst>
          </p:cNvPr>
          <p:cNvSpPr txBox="1"/>
          <p:nvPr/>
        </p:nvSpPr>
        <p:spPr>
          <a:xfrm>
            <a:off x="341587" y="1299783"/>
            <a:ext cx="4011930" cy="5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38" dirty="0"/>
              <a:t>정규분포</a:t>
            </a:r>
            <a:r>
              <a:rPr lang="en-US" altLang="ko-KR" sz="1138" dirty="0"/>
              <a:t>(Normal</a:t>
            </a:r>
            <a:r>
              <a:rPr lang="ko-KR" altLang="en-US" sz="1138" dirty="0"/>
              <a:t> </a:t>
            </a:r>
            <a:r>
              <a:rPr lang="en-US" altLang="ko-KR" sz="1138" dirty="0"/>
              <a:t>distribution)</a:t>
            </a:r>
          </a:p>
          <a:p>
            <a:pPr>
              <a:lnSpc>
                <a:spcPct val="150000"/>
              </a:lnSpc>
            </a:pPr>
            <a:r>
              <a:rPr lang="ko-KR" altLang="en-US" sz="1138" dirty="0"/>
              <a:t> </a:t>
            </a:r>
            <a:r>
              <a:rPr lang="en-US" altLang="ko-KR" sz="1138" dirty="0"/>
              <a:t>: </a:t>
            </a:r>
            <a:r>
              <a:rPr lang="ko-KR" altLang="en-US" sz="1138" dirty="0"/>
              <a:t>좌우대칭의 종 모양으로 생긴 분포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BF9588E-69E8-4629-BC6B-2B54D0FB4EE8}"/>
              </a:ext>
            </a:extLst>
          </p:cNvPr>
          <p:cNvSpPr/>
          <p:nvPr/>
        </p:nvSpPr>
        <p:spPr>
          <a:xfrm>
            <a:off x="6040789" y="1552849"/>
            <a:ext cx="1001512" cy="141442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9F0D631-E65C-498E-9824-EAF02BB9AA89}"/>
              </a:ext>
            </a:extLst>
          </p:cNvPr>
          <p:cNvSpPr/>
          <p:nvPr/>
        </p:nvSpPr>
        <p:spPr>
          <a:xfrm flipH="1">
            <a:off x="7045540" y="1552849"/>
            <a:ext cx="1001512" cy="141442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8BD369E-E4A8-46B0-8319-D8E9A0EDD5E2}"/>
              </a:ext>
            </a:extLst>
          </p:cNvPr>
          <p:cNvCxnSpPr>
            <a:cxnSpLocks/>
          </p:cNvCxnSpPr>
          <p:nvPr/>
        </p:nvCxnSpPr>
        <p:spPr>
          <a:xfrm>
            <a:off x="5724420" y="3141954"/>
            <a:ext cx="24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D49D7AE-7AF3-4B33-981C-D0F0EFD5CC2C}"/>
              </a:ext>
            </a:extLst>
          </p:cNvPr>
          <p:cNvCxnSpPr>
            <a:cxnSpLocks/>
          </p:cNvCxnSpPr>
          <p:nvPr/>
        </p:nvCxnSpPr>
        <p:spPr>
          <a:xfrm flipV="1">
            <a:off x="5943299" y="1196188"/>
            <a:ext cx="0" cy="211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FE8E764-7BDF-4291-AA60-E0E2A61B34EA}"/>
              </a:ext>
            </a:extLst>
          </p:cNvPr>
          <p:cNvSpPr txBox="1"/>
          <p:nvPr/>
        </p:nvSpPr>
        <p:spPr>
          <a:xfrm>
            <a:off x="6209910" y="3431838"/>
            <a:ext cx="1718541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38" dirty="0"/>
              <a:t>정규분포 곡선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ABDBA6-F62D-4099-B779-FB48EC4A2C0A}"/>
                  </a:ext>
                </a:extLst>
              </p:cNvPr>
              <p:cNvSpPr txBox="1"/>
              <p:nvPr/>
            </p:nvSpPr>
            <p:spPr>
              <a:xfrm>
                <a:off x="341588" y="2018102"/>
                <a:ext cx="3901042" cy="1378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38" dirty="0"/>
                  <a:t>정규분포의 특징</a:t>
                </a:r>
                <a:endParaRPr lang="en-US" altLang="ko-KR" sz="1138" dirty="0"/>
              </a:p>
              <a:p>
                <a:pPr marL="232172" indent="-232172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38" dirty="0"/>
                  <a:t>평균</a:t>
                </a:r>
                <a:r>
                  <a:rPr lang="en-US" altLang="ko-KR" sz="1138" dirty="0"/>
                  <a:t> = </a:t>
                </a:r>
                <a:r>
                  <a:rPr lang="ko-KR" altLang="en-US" sz="1138" dirty="0" err="1"/>
                  <a:t>최빈값</a:t>
                </a:r>
                <a:r>
                  <a:rPr lang="en-US" altLang="ko-KR" sz="1138" dirty="0"/>
                  <a:t> = </a:t>
                </a:r>
                <a:r>
                  <a:rPr lang="ko-KR" altLang="en-US" sz="1138" dirty="0"/>
                  <a:t>중앙값</a:t>
                </a:r>
                <a:endParaRPr lang="en-US" altLang="ko-KR" sz="1138" dirty="0"/>
              </a:p>
              <a:p>
                <a:pPr marL="232172" indent="-232172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38" dirty="0"/>
                  <a:t>평균</a:t>
                </a:r>
                <a14:m>
                  <m:oMath xmlns:m="http://schemas.openxmlformats.org/officeDocument/2006/math">
                    <m:r>
                      <a:rPr lang="en-US" altLang="ko-KR" sz="1138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138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13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138" dirty="0"/>
                  <a:t>를 기준으로 좌우 대칭</a:t>
                </a:r>
                <a:endParaRPr lang="en-US" altLang="ko-KR" sz="1138" dirty="0"/>
              </a:p>
              <a:p>
                <a:pPr marL="232172" indent="-232172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38" dirty="0"/>
                  <a:t>평균과 표준편차</a:t>
                </a:r>
                <a14:m>
                  <m:oMath xmlns:m="http://schemas.openxmlformats.org/officeDocument/2006/math">
                    <m:r>
                      <a:rPr lang="en-US" altLang="ko-KR" sz="1138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138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1138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138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1138" dirty="0"/>
                  <a:t> 크기에 따라 모양이 달라짐</a:t>
                </a:r>
                <a:r>
                  <a:rPr lang="en-US" altLang="ko-KR" sz="1138" dirty="0"/>
                  <a:t>(</a:t>
                </a:r>
                <a:r>
                  <a:rPr lang="ko-KR" altLang="en-US" sz="1138" dirty="0"/>
                  <a:t>가우스 분포</a:t>
                </a:r>
                <a:r>
                  <a:rPr lang="en-US" altLang="ko-KR" sz="1138" dirty="0"/>
                  <a:t>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ABDBA6-F62D-4099-B779-FB48EC4A2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8" y="2018102"/>
                <a:ext cx="3901042" cy="1378326"/>
              </a:xfrm>
              <a:prstGeom prst="rect">
                <a:avLst/>
              </a:prstGeom>
              <a:blipFill>
                <a:blip r:embed="rId3"/>
                <a:stretch>
                  <a:fillRect b="-2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2FDAE4-4D17-4E17-A19D-4DEA1A7F4CAE}"/>
              </a:ext>
            </a:extLst>
          </p:cNvPr>
          <p:cNvCxnSpPr>
            <a:stCxn id="26" idx="4"/>
          </p:cNvCxnSpPr>
          <p:nvPr/>
        </p:nvCxnSpPr>
        <p:spPr>
          <a:xfrm flipH="1">
            <a:off x="7042301" y="1552849"/>
            <a:ext cx="3239" cy="15891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F21F1D7-B725-46C7-B049-A4A2305214E9}"/>
              </a:ext>
            </a:extLst>
          </p:cNvPr>
          <p:cNvSpPr/>
          <p:nvPr/>
        </p:nvSpPr>
        <p:spPr>
          <a:xfrm>
            <a:off x="7023727" y="3114841"/>
            <a:ext cx="37147" cy="37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E54563-E3D2-4EAD-99C5-A3153E9567F9}"/>
                  </a:ext>
                </a:extLst>
              </p:cNvPr>
              <p:cNvSpPr txBox="1"/>
              <p:nvPr/>
            </p:nvSpPr>
            <p:spPr>
              <a:xfrm>
                <a:off x="6840266" y="3194684"/>
                <a:ext cx="597773" cy="22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94" dirty="0"/>
                  <a:t>평균</a:t>
                </a:r>
                <a14:m>
                  <m:oMath xmlns:m="http://schemas.openxmlformats.org/officeDocument/2006/math">
                    <m:r>
                      <a:rPr lang="en-US" altLang="ko-KR" sz="894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894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894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894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E54563-E3D2-4EAD-99C5-A3153E956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266" y="3194684"/>
                <a:ext cx="597773" cy="22993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E1AECB-5120-4FE1-A2E8-0782F24374B9}"/>
              </a:ext>
            </a:extLst>
          </p:cNvPr>
          <p:cNvSpPr txBox="1"/>
          <p:nvPr/>
        </p:nvSpPr>
        <p:spPr>
          <a:xfrm>
            <a:off x="5933266" y="3414087"/>
            <a:ext cx="180754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38" dirty="0"/>
              <a:t>0</a:t>
            </a:r>
            <a:endParaRPr lang="ko-KR" altLang="en-US" sz="1138" dirty="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E15C47FD-CC81-4415-A44C-DC9F4D89B714}"/>
              </a:ext>
            </a:extLst>
          </p:cNvPr>
          <p:cNvSpPr/>
          <p:nvPr/>
        </p:nvSpPr>
        <p:spPr>
          <a:xfrm>
            <a:off x="4686795" y="4725037"/>
            <a:ext cx="1041857" cy="765832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A8CE7769-521E-4F18-B8C1-CAE6D310B4D7}"/>
              </a:ext>
            </a:extLst>
          </p:cNvPr>
          <p:cNvSpPr/>
          <p:nvPr/>
        </p:nvSpPr>
        <p:spPr>
          <a:xfrm flipH="1">
            <a:off x="5708624" y="4725037"/>
            <a:ext cx="1041857" cy="765832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075265B-FD6F-42FF-8045-EAFC016480D8}"/>
              </a:ext>
            </a:extLst>
          </p:cNvPr>
          <p:cNvCxnSpPr>
            <a:cxnSpLocks/>
          </p:cNvCxnSpPr>
          <p:nvPr/>
        </p:nvCxnSpPr>
        <p:spPr>
          <a:xfrm>
            <a:off x="4392239" y="5665549"/>
            <a:ext cx="24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BEE732F-29D2-46BE-96D4-20A2D83BECE2}"/>
              </a:ext>
            </a:extLst>
          </p:cNvPr>
          <p:cNvCxnSpPr>
            <a:cxnSpLocks/>
          </p:cNvCxnSpPr>
          <p:nvPr/>
        </p:nvCxnSpPr>
        <p:spPr>
          <a:xfrm flipV="1">
            <a:off x="4611118" y="4258338"/>
            <a:ext cx="0" cy="157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905851BD-FC7A-40E0-A421-C28B2CCBF884}"/>
              </a:ext>
            </a:extLst>
          </p:cNvPr>
          <p:cNvSpPr/>
          <p:nvPr/>
        </p:nvSpPr>
        <p:spPr>
          <a:xfrm>
            <a:off x="5128040" y="4129833"/>
            <a:ext cx="591908" cy="141442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92053BAA-CE3C-4F5D-AAC5-37834FB22B08}"/>
              </a:ext>
            </a:extLst>
          </p:cNvPr>
          <p:cNvSpPr/>
          <p:nvPr/>
        </p:nvSpPr>
        <p:spPr>
          <a:xfrm flipH="1">
            <a:off x="5720041" y="4129833"/>
            <a:ext cx="591908" cy="141442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92C4B5BE-263F-4C21-817B-D7DB18D247BA}"/>
              </a:ext>
            </a:extLst>
          </p:cNvPr>
          <p:cNvSpPr/>
          <p:nvPr/>
        </p:nvSpPr>
        <p:spPr>
          <a:xfrm>
            <a:off x="10672504" y="3393804"/>
            <a:ext cx="593456" cy="141442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82D35F3-8543-4E47-95C7-66AEB0FD28B0}"/>
              </a:ext>
            </a:extLst>
          </p:cNvPr>
          <p:cNvCxnSpPr>
            <a:cxnSpLocks/>
          </p:cNvCxnSpPr>
          <p:nvPr/>
        </p:nvCxnSpPr>
        <p:spPr>
          <a:xfrm>
            <a:off x="10405665" y="4982909"/>
            <a:ext cx="1714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CC742C6-CC30-4AF1-A0BC-84C485DFEA39}"/>
              </a:ext>
            </a:extLst>
          </p:cNvPr>
          <p:cNvCxnSpPr>
            <a:cxnSpLocks/>
          </p:cNvCxnSpPr>
          <p:nvPr/>
        </p:nvCxnSpPr>
        <p:spPr>
          <a:xfrm flipV="1">
            <a:off x="10624543" y="3037143"/>
            <a:ext cx="0" cy="211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1FE62B32-C7D4-4F17-BCAC-01DD587F2F0D}"/>
              </a:ext>
            </a:extLst>
          </p:cNvPr>
          <p:cNvSpPr/>
          <p:nvPr/>
        </p:nvSpPr>
        <p:spPr>
          <a:xfrm flipH="1">
            <a:off x="11268013" y="3399640"/>
            <a:ext cx="593456" cy="141442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6F7EB4FB-ECC1-4BFA-9DCD-CDDC1A38E29C}"/>
              </a:ext>
            </a:extLst>
          </p:cNvPr>
          <p:cNvSpPr/>
          <p:nvPr/>
        </p:nvSpPr>
        <p:spPr>
          <a:xfrm>
            <a:off x="10962236" y="3393804"/>
            <a:ext cx="593456" cy="141442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8B727A88-015E-4B6D-A542-60D1563D47C4}"/>
              </a:ext>
            </a:extLst>
          </p:cNvPr>
          <p:cNvSpPr/>
          <p:nvPr/>
        </p:nvSpPr>
        <p:spPr>
          <a:xfrm flipH="1">
            <a:off x="11557746" y="3399640"/>
            <a:ext cx="593456" cy="141442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89" name="자유형: 도형 88">
            <a:extLst>
              <a:ext uri="{FF2B5EF4-FFF2-40B4-BE49-F238E27FC236}">
                <a16:creationId xmlns:a16="http://schemas.microsoft.com/office/drawing/2014/main" id="{93D3CAF1-B264-44A7-ADB9-70D5E8FF4B35}"/>
              </a:ext>
            </a:extLst>
          </p:cNvPr>
          <p:cNvSpPr/>
          <p:nvPr/>
        </p:nvSpPr>
        <p:spPr>
          <a:xfrm>
            <a:off x="7246836" y="4725037"/>
            <a:ext cx="1041857" cy="765832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90" name="자유형: 도형 89">
            <a:extLst>
              <a:ext uri="{FF2B5EF4-FFF2-40B4-BE49-F238E27FC236}">
                <a16:creationId xmlns:a16="http://schemas.microsoft.com/office/drawing/2014/main" id="{3CAB4B10-5422-4CC1-8CB7-B50BBF30D314}"/>
              </a:ext>
            </a:extLst>
          </p:cNvPr>
          <p:cNvSpPr/>
          <p:nvPr/>
        </p:nvSpPr>
        <p:spPr>
          <a:xfrm flipH="1">
            <a:off x="8268666" y="4725037"/>
            <a:ext cx="1041857" cy="765832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E594A1A-FD76-4E7D-9D1B-65A5E872F80B}"/>
              </a:ext>
            </a:extLst>
          </p:cNvPr>
          <p:cNvCxnSpPr>
            <a:cxnSpLocks/>
          </p:cNvCxnSpPr>
          <p:nvPr/>
        </p:nvCxnSpPr>
        <p:spPr>
          <a:xfrm>
            <a:off x="6952280" y="5665549"/>
            <a:ext cx="24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5A14D89-EE03-4150-A2B7-F954E6C2E53B}"/>
              </a:ext>
            </a:extLst>
          </p:cNvPr>
          <p:cNvCxnSpPr>
            <a:cxnSpLocks/>
          </p:cNvCxnSpPr>
          <p:nvPr/>
        </p:nvCxnSpPr>
        <p:spPr>
          <a:xfrm flipV="1">
            <a:off x="7171159" y="4258338"/>
            <a:ext cx="0" cy="157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C4E036D2-42A8-4303-AD44-AA2E8F4D79F6}"/>
              </a:ext>
            </a:extLst>
          </p:cNvPr>
          <p:cNvSpPr/>
          <p:nvPr/>
        </p:nvSpPr>
        <p:spPr>
          <a:xfrm>
            <a:off x="7324862" y="4547263"/>
            <a:ext cx="588994" cy="99699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47245CEF-DF48-47D7-9B17-C081C1BA3D47}"/>
              </a:ext>
            </a:extLst>
          </p:cNvPr>
          <p:cNvSpPr/>
          <p:nvPr/>
        </p:nvSpPr>
        <p:spPr>
          <a:xfrm flipH="1">
            <a:off x="7916863" y="4547263"/>
            <a:ext cx="588994" cy="99699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06F1ED8-C31C-487B-B4B3-55063DE21F63}"/>
              </a:ext>
            </a:extLst>
          </p:cNvPr>
          <p:cNvCxnSpPr/>
          <p:nvPr/>
        </p:nvCxnSpPr>
        <p:spPr>
          <a:xfrm>
            <a:off x="214630" y="3958596"/>
            <a:ext cx="9446019" cy="0"/>
          </a:xfrm>
          <a:prstGeom prst="line">
            <a:avLst/>
          </a:prstGeom>
          <a:ln w="349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17104B2-2D84-4D68-BD01-6F11C0058ECC}"/>
              </a:ext>
            </a:extLst>
          </p:cNvPr>
          <p:cNvSpPr txBox="1"/>
          <p:nvPr/>
        </p:nvSpPr>
        <p:spPr>
          <a:xfrm>
            <a:off x="317818" y="4108865"/>
            <a:ext cx="4011930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38" dirty="0"/>
              <a:t>평균과 표준편차가 서로 다른 정규분포 비교</a:t>
            </a:r>
            <a:endParaRPr lang="en-US" altLang="ko-KR" sz="1138" dirty="0"/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è"/>
            </a:pPr>
            <a:r>
              <a:rPr lang="ko-KR" altLang="en-US" sz="1138" dirty="0">
                <a:sym typeface="Wingdings" panose="05000000000000000000" pitchFamily="2" charset="2"/>
              </a:rPr>
              <a:t>두 정규 분포를 표준화</a:t>
            </a:r>
            <a:endParaRPr lang="ko-KR" altLang="en-US" sz="1138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E99C48-8A94-4FAF-81EE-32C97FECDC25}"/>
              </a:ext>
            </a:extLst>
          </p:cNvPr>
          <p:cNvSpPr/>
          <p:nvPr/>
        </p:nvSpPr>
        <p:spPr>
          <a:xfrm>
            <a:off x="6040789" y="4101016"/>
            <a:ext cx="1020085" cy="455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solidFill>
                <a:sysClr val="windowText" lastClr="000000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96A81E4-8808-421F-B19B-5D1E39F7C141}"/>
              </a:ext>
            </a:extLst>
          </p:cNvPr>
          <p:cNvCxnSpPr>
            <a:cxnSpLocks/>
          </p:cNvCxnSpPr>
          <p:nvPr/>
        </p:nvCxnSpPr>
        <p:spPr>
          <a:xfrm>
            <a:off x="6121182" y="4203761"/>
            <a:ext cx="190768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616F0F1-0D14-418F-AA9F-9B6721A97DFA}"/>
              </a:ext>
            </a:extLst>
          </p:cNvPr>
          <p:cNvCxnSpPr>
            <a:cxnSpLocks/>
          </p:cNvCxnSpPr>
          <p:nvPr/>
        </p:nvCxnSpPr>
        <p:spPr>
          <a:xfrm>
            <a:off x="6121182" y="4401898"/>
            <a:ext cx="190768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27E058-2275-4CA3-A639-9E5C65C6E79C}"/>
              </a:ext>
            </a:extLst>
          </p:cNvPr>
          <p:cNvSpPr txBox="1"/>
          <p:nvPr/>
        </p:nvSpPr>
        <p:spPr>
          <a:xfrm>
            <a:off x="6340750" y="4115598"/>
            <a:ext cx="756700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94" dirty="0"/>
              <a:t>정규분포 </a:t>
            </a:r>
            <a:r>
              <a:rPr lang="en-US" altLang="ko-KR" sz="894" dirty="0"/>
              <a:t>A</a:t>
            </a:r>
            <a:endParaRPr lang="ko-KR" altLang="en-US" sz="894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35CD4B7-3A6E-4D02-926B-A669DF903AB5}"/>
              </a:ext>
            </a:extLst>
          </p:cNvPr>
          <p:cNvSpPr txBox="1"/>
          <p:nvPr/>
        </p:nvSpPr>
        <p:spPr>
          <a:xfrm>
            <a:off x="6340750" y="4321158"/>
            <a:ext cx="756700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94" dirty="0"/>
              <a:t>정규분포 </a:t>
            </a:r>
            <a:r>
              <a:rPr lang="en-US" altLang="ko-KR" sz="894" dirty="0"/>
              <a:t>B</a:t>
            </a:r>
            <a:endParaRPr lang="ko-KR" altLang="en-US" sz="894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B3EA64E-8BDB-4314-8234-A3A2E793BC93}"/>
              </a:ext>
            </a:extLst>
          </p:cNvPr>
          <p:cNvSpPr/>
          <p:nvPr/>
        </p:nvSpPr>
        <p:spPr>
          <a:xfrm>
            <a:off x="8361186" y="4101016"/>
            <a:ext cx="1020085" cy="455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solidFill>
                <a:sysClr val="windowText" lastClr="000000"/>
              </a:solidFill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A4157CE-6234-410D-AB6E-9EF408898238}"/>
              </a:ext>
            </a:extLst>
          </p:cNvPr>
          <p:cNvCxnSpPr>
            <a:cxnSpLocks/>
          </p:cNvCxnSpPr>
          <p:nvPr/>
        </p:nvCxnSpPr>
        <p:spPr>
          <a:xfrm>
            <a:off x="8441579" y="4203761"/>
            <a:ext cx="190768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E320ED8-3701-418C-8413-60F039579CD7}"/>
              </a:ext>
            </a:extLst>
          </p:cNvPr>
          <p:cNvCxnSpPr>
            <a:cxnSpLocks/>
          </p:cNvCxnSpPr>
          <p:nvPr/>
        </p:nvCxnSpPr>
        <p:spPr>
          <a:xfrm>
            <a:off x="8441579" y="4401898"/>
            <a:ext cx="190768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CF594C5-629E-467C-9A27-C0FC62E42837}"/>
              </a:ext>
            </a:extLst>
          </p:cNvPr>
          <p:cNvSpPr txBox="1"/>
          <p:nvPr/>
        </p:nvSpPr>
        <p:spPr>
          <a:xfrm>
            <a:off x="8661147" y="4115598"/>
            <a:ext cx="756700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94" dirty="0"/>
              <a:t>정규분포 </a:t>
            </a:r>
            <a:r>
              <a:rPr lang="en-US" altLang="ko-KR" sz="894" dirty="0"/>
              <a:t>A</a:t>
            </a:r>
            <a:endParaRPr lang="ko-KR" altLang="en-US" sz="894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9FC63FA-C6DE-4860-8833-DDF589EB27C9}"/>
              </a:ext>
            </a:extLst>
          </p:cNvPr>
          <p:cNvSpPr txBox="1"/>
          <p:nvPr/>
        </p:nvSpPr>
        <p:spPr>
          <a:xfrm>
            <a:off x="8661147" y="4321158"/>
            <a:ext cx="756700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94" dirty="0"/>
              <a:t>정규분포 </a:t>
            </a:r>
            <a:r>
              <a:rPr lang="en-US" altLang="ko-KR" sz="894" dirty="0"/>
              <a:t>B</a:t>
            </a:r>
            <a:endParaRPr lang="ko-KR" altLang="en-US" sz="894" dirty="0"/>
          </a:p>
        </p:txBody>
      </p:sp>
    </p:spTree>
    <p:extLst>
      <p:ext uri="{BB962C8B-B14F-4D97-AF65-F5344CB8AC3E}">
        <p14:creationId xmlns:p14="http://schemas.microsoft.com/office/powerpoint/2010/main" val="122495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fdcfe9825_0_11"/>
          <p:cNvSpPr txBox="1"/>
          <p:nvPr/>
        </p:nvSpPr>
        <p:spPr>
          <a:xfrm>
            <a:off x="8447080" y="806247"/>
            <a:ext cx="431194" cy="24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348" tIns="30164" rIns="60348" bIns="30164" anchor="ctr" anchorCtr="0">
            <a:noAutofit/>
          </a:bodyPr>
          <a:lstStyle/>
          <a:p>
            <a:pPr algn="r"/>
            <a:fld id="{00000000-1234-1234-1234-123412341234}" type="slidenum">
              <a:rPr lang="en-US" altLang="ko-KR" sz="1056" b="1">
                <a:solidFill>
                  <a:srgbClr val="7F7F7F"/>
                </a:solidFill>
              </a:rPr>
              <a:pPr algn="r"/>
              <a:t>14</a:t>
            </a:fld>
            <a:endParaRPr sz="1056" b="1">
              <a:solidFill>
                <a:srgbClr val="7F7F7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B8EB39-A786-4920-BD4F-830D19AEE6A7}"/>
                  </a:ext>
                </a:extLst>
              </p:cNvPr>
              <p:cNvSpPr txBox="1"/>
              <p:nvPr/>
            </p:nvSpPr>
            <p:spPr>
              <a:xfrm>
                <a:off x="262610" y="1310843"/>
                <a:ext cx="9318883" cy="3276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38" dirty="0">
                    <a:sym typeface="Wingdings" panose="05000000000000000000" pitchFamily="2" charset="2"/>
                  </a:rPr>
                  <a:t>표준 정규분포</a:t>
                </a:r>
                <a:r>
                  <a:rPr lang="en-US" altLang="ko-KR" sz="1138" dirty="0">
                    <a:sym typeface="Wingdings" panose="05000000000000000000" pitchFamily="2" charset="2"/>
                  </a:rPr>
                  <a:t>(Standard normal distribution)</a:t>
                </a:r>
              </a:p>
              <a:p>
                <a:pPr marL="232172" indent="-232172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38" dirty="0">
                    <a:sym typeface="Wingdings" panose="05000000000000000000" pitchFamily="2" charset="2"/>
                  </a:rPr>
                  <a:t>정규분포의 평균</a:t>
                </a:r>
                <a:r>
                  <a:rPr lang="en-US" altLang="ko-KR" sz="1138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138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sz="1138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38" dirty="0">
                    <a:sym typeface="Wingdings" panose="05000000000000000000" pitchFamily="2" charset="2"/>
                  </a:rPr>
                  <a:t>)</a:t>
                </a:r>
                <a:r>
                  <a:rPr lang="ko-KR" altLang="en-US" sz="1138" dirty="0">
                    <a:sym typeface="Wingdings" panose="05000000000000000000" pitchFamily="2" charset="2"/>
                  </a:rPr>
                  <a:t>을 </a:t>
                </a:r>
                <a:r>
                  <a:rPr lang="en-US" altLang="ko-KR" sz="1138" dirty="0">
                    <a:sym typeface="Wingdings" panose="05000000000000000000" pitchFamily="2" charset="2"/>
                  </a:rPr>
                  <a:t>0, </a:t>
                </a:r>
                <a:r>
                  <a:rPr lang="ko-KR" altLang="en-US" sz="1138" dirty="0">
                    <a:sym typeface="Wingdings" panose="05000000000000000000" pitchFamily="2" charset="2"/>
                  </a:rPr>
                  <a:t>표준편차</a:t>
                </a:r>
                <a:r>
                  <a:rPr lang="en-US" altLang="ko-KR" sz="1138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138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sz="1138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38" dirty="0">
                    <a:sym typeface="Wingdings" panose="05000000000000000000" pitchFamily="2" charset="2"/>
                  </a:rPr>
                  <a:t>)</a:t>
                </a:r>
                <a:r>
                  <a:rPr lang="ko-KR" altLang="en-US" sz="1138" dirty="0">
                    <a:sym typeface="Wingdings" panose="05000000000000000000" pitchFamily="2" charset="2"/>
                  </a:rPr>
                  <a:t>를 </a:t>
                </a:r>
                <a:r>
                  <a:rPr lang="en-US" altLang="ko-KR" sz="1138" dirty="0">
                    <a:sym typeface="Wingdings" panose="05000000000000000000" pitchFamily="2" charset="2"/>
                  </a:rPr>
                  <a:t>1</a:t>
                </a:r>
                <a:r>
                  <a:rPr lang="ko-KR" altLang="en-US" sz="1138" dirty="0">
                    <a:sym typeface="Wingdings" panose="05000000000000000000" pitchFamily="2" charset="2"/>
                  </a:rPr>
                  <a:t>로 만든 분포</a:t>
                </a:r>
                <a:endParaRPr lang="en-US" altLang="ko-KR" sz="1138" dirty="0">
                  <a:sym typeface="Wingdings" panose="05000000000000000000" pitchFamily="2" charset="2"/>
                </a:endParaRPr>
              </a:p>
              <a:p>
                <a:pPr marL="232172" indent="-232172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138" dirty="0">
                    <a:sym typeface="Wingdings" panose="05000000000000000000" pitchFamily="2" charset="2"/>
                  </a:rPr>
                  <a:t>x</a:t>
                </a:r>
                <a:r>
                  <a:rPr lang="ko-KR" altLang="en-US" sz="1138" dirty="0">
                    <a:sym typeface="Wingdings" panose="05000000000000000000" pitchFamily="2" charset="2"/>
                  </a:rPr>
                  <a:t>축의 단위가 평균의 표준편차</a:t>
                </a:r>
                <a:endParaRPr lang="en-US" altLang="ko-KR" sz="1138" dirty="0">
                  <a:sym typeface="Wingdings" panose="05000000000000000000" pitchFamily="2" charset="2"/>
                </a:endParaRPr>
              </a:p>
              <a:p>
                <a:pPr marL="232172" indent="-232172">
                  <a:lnSpc>
                    <a:spcPct val="150000"/>
                  </a:lnSpc>
                  <a:buFontTx/>
                  <a:buChar char="-"/>
                </a:pPr>
                <a:endParaRPr lang="en-US" altLang="ko-KR" sz="1138" dirty="0">
                  <a:sym typeface="Wingdings" panose="05000000000000000000" pitchFamily="2" charset="2"/>
                </a:endParaRPr>
              </a:p>
              <a:p>
                <a:pPr marL="232172" indent="-232172">
                  <a:lnSpc>
                    <a:spcPct val="150000"/>
                  </a:lnSpc>
                  <a:buFontTx/>
                  <a:buChar char="-"/>
                </a:pPr>
                <a:endParaRPr lang="en-US" altLang="ko-KR" sz="1138" dirty="0">
                  <a:sym typeface="Wingdings" panose="05000000000000000000" pitchFamily="2" charset="2"/>
                </a:endParaRPr>
              </a:p>
              <a:p>
                <a:pPr marL="232172" indent="-232172">
                  <a:lnSpc>
                    <a:spcPct val="150000"/>
                  </a:lnSpc>
                  <a:buFontTx/>
                  <a:buChar char="-"/>
                </a:pPr>
                <a:endParaRPr lang="en-US" altLang="ko-KR" sz="1138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38" dirty="0">
                    <a:sym typeface="Wingdings" panose="05000000000000000000" pitchFamily="2" charset="2"/>
                  </a:rPr>
                  <a:t>표준 정규분포로 변환하는 척도 </a:t>
                </a:r>
                <a:r>
                  <a:rPr lang="en-US" altLang="ko-KR" sz="1138" dirty="0">
                    <a:sym typeface="Wingdings" panose="05000000000000000000" pitchFamily="2" charset="2"/>
                  </a:rPr>
                  <a:t>: </a:t>
                </a:r>
                <a:r>
                  <a:rPr lang="en-US" altLang="ko-KR" sz="1138" b="1" dirty="0">
                    <a:sym typeface="Wingdings" panose="05000000000000000000" pitchFamily="2" charset="2"/>
                  </a:rPr>
                  <a:t>Z-</a:t>
                </a:r>
                <a:r>
                  <a:rPr lang="ko-KR" altLang="en-US" sz="1138" b="1" dirty="0">
                    <a:sym typeface="Wingdings" panose="05000000000000000000" pitchFamily="2" charset="2"/>
                  </a:rPr>
                  <a:t>점수</a:t>
                </a:r>
                <a:r>
                  <a:rPr lang="en-US" altLang="ko-KR" sz="1138" b="1" dirty="0">
                    <a:sym typeface="Wingdings" panose="05000000000000000000" pitchFamily="2" charset="2"/>
                  </a:rPr>
                  <a:t>(Z-score)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600" dirty="0">
                    <a:sym typeface="Wingdings" panose="05000000000000000000" pitchFamily="2" charset="2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ko-KR" sz="2600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sz="2600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6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600" i="1" dirty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ko-KR" altLang="en-US" sz="2600" i="1" dirty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sz="2600" i="1" dirty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altLang="ko-KR" sz="1138" dirty="0"/>
              </a:p>
              <a:p>
                <a:pPr marL="232172" indent="-232172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38" dirty="0"/>
                  <a:t>분자</a:t>
                </a:r>
                <a:r>
                  <a:rPr lang="en-US" altLang="ko-KR" sz="1138" dirty="0"/>
                  <a:t> : </a:t>
                </a:r>
                <a:r>
                  <a:rPr lang="ko-KR" altLang="en-US" sz="1138" dirty="0"/>
                  <a:t>개별 데이터가 평균으로부터 얼마나 떨어져 있는가</a:t>
                </a:r>
                <a:endParaRPr lang="en-US" altLang="ko-KR" sz="1138" dirty="0"/>
              </a:p>
              <a:p>
                <a:pPr marL="232172" indent="-232172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38" dirty="0"/>
                  <a:t>분모 </a:t>
                </a:r>
                <a:r>
                  <a:rPr lang="en-US" altLang="ko-KR" sz="1138" dirty="0"/>
                  <a:t>: </a:t>
                </a:r>
                <a:r>
                  <a:rPr lang="ko-KR" altLang="en-US" sz="1138" dirty="0"/>
                  <a:t>떨어진 정도가 표준편차의 몇 배 정도 인가</a:t>
                </a:r>
                <a:endParaRPr lang="en-US" altLang="ko-KR" sz="1138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B8EB39-A786-4920-BD4F-830D19AEE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10" y="1310843"/>
                <a:ext cx="9318883" cy="3276218"/>
              </a:xfrm>
              <a:prstGeom prst="rect">
                <a:avLst/>
              </a:prstGeom>
              <a:blipFill>
                <a:blip r:embed="rId3"/>
                <a:stretch>
                  <a:fillRect b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38;g7fdcfe9825_0_1">
            <a:extLst>
              <a:ext uri="{FF2B5EF4-FFF2-40B4-BE49-F238E27FC236}">
                <a16:creationId xmlns:a16="http://schemas.microsoft.com/office/drawing/2014/main" id="{7A181A64-6921-497A-B606-A7CF8D832FC3}"/>
              </a:ext>
            </a:extLst>
          </p:cNvPr>
          <p:cNvSpPr txBox="1"/>
          <p:nvPr/>
        </p:nvSpPr>
        <p:spPr>
          <a:xfrm>
            <a:off x="1108944" y="791800"/>
            <a:ext cx="4262434" cy="30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noAutofit/>
          </a:bodyPr>
          <a:lstStyle/>
          <a:p>
            <a:r>
              <a:rPr lang="en-US" altLang="ko-KR" sz="1138" b="1" dirty="0">
                <a:solidFill>
                  <a:schemeClr val="dk1"/>
                </a:solidFill>
              </a:rPr>
              <a:t>2.6 </a:t>
            </a:r>
            <a:r>
              <a:rPr lang="ko-KR" altLang="en-US" sz="1138" b="1" dirty="0">
                <a:solidFill>
                  <a:schemeClr val="dk1"/>
                </a:solidFill>
              </a:rPr>
              <a:t>정규분포</a:t>
            </a:r>
            <a:endParaRPr lang="ko-KR" altLang="en-US" sz="1138" dirty="0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2A9271C1-19AD-473A-9D7E-556E7DABDA0A}"/>
              </a:ext>
            </a:extLst>
          </p:cNvPr>
          <p:cNvSpPr/>
          <p:nvPr/>
        </p:nvSpPr>
        <p:spPr>
          <a:xfrm>
            <a:off x="6240079" y="2450759"/>
            <a:ext cx="1001512" cy="141442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E4D62D31-1428-4BBD-8917-84992EDD9F97}"/>
              </a:ext>
            </a:extLst>
          </p:cNvPr>
          <p:cNvSpPr/>
          <p:nvPr/>
        </p:nvSpPr>
        <p:spPr>
          <a:xfrm flipH="1">
            <a:off x="7244831" y="2450759"/>
            <a:ext cx="1001512" cy="1414424"/>
          </a:xfrm>
          <a:custGeom>
            <a:avLst/>
            <a:gdLst>
              <a:gd name="connsiteX0" fmla="*/ 0 w 2355272"/>
              <a:gd name="connsiteY0" fmla="*/ 1828800 h 1828800"/>
              <a:gd name="connsiteX1" fmla="*/ 1099127 w 2355272"/>
              <a:gd name="connsiteY1" fmla="*/ 1524000 h 1828800"/>
              <a:gd name="connsiteX2" fmla="*/ 1634836 w 2355272"/>
              <a:gd name="connsiteY2" fmla="*/ 923636 h 1828800"/>
              <a:gd name="connsiteX3" fmla="*/ 1948872 w 2355272"/>
              <a:gd name="connsiteY3" fmla="*/ 221673 h 1828800"/>
              <a:gd name="connsiteX4" fmla="*/ 2355272 w 2355272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272" h="1828800">
                <a:moveTo>
                  <a:pt x="0" y="1828800"/>
                </a:moveTo>
                <a:cubicBezTo>
                  <a:pt x="413327" y="1751830"/>
                  <a:pt x="826654" y="1674861"/>
                  <a:pt x="1099127" y="1524000"/>
                </a:cubicBezTo>
                <a:cubicBezTo>
                  <a:pt x="1371600" y="1373139"/>
                  <a:pt x="1493212" y="1140690"/>
                  <a:pt x="1634836" y="923636"/>
                </a:cubicBezTo>
                <a:cubicBezTo>
                  <a:pt x="1776460" y="706582"/>
                  <a:pt x="1828799" y="375612"/>
                  <a:pt x="1948872" y="221673"/>
                </a:cubicBezTo>
                <a:cubicBezTo>
                  <a:pt x="2068945" y="67734"/>
                  <a:pt x="2258290" y="3079"/>
                  <a:pt x="23552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0A7F3CB-336D-456B-B905-0B702307B700}"/>
              </a:ext>
            </a:extLst>
          </p:cNvPr>
          <p:cNvCxnSpPr>
            <a:cxnSpLocks/>
            <a:stCxn id="111" idx="1"/>
          </p:cNvCxnSpPr>
          <p:nvPr/>
        </p:nvCxnSpPr>
        <p:spPr>
          <a:xfrm flipV="1">
            <a:off x="7241591" y="2294371"/>
            <a:ext cx="0" cy="1747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D19DB37-82EC-4F13-B5A1-A6A2A1814147}"/>
              </a:ext>
            </a:extLst>
          </p:cNvPr>
          <p:cNvSpPr txBox="1"/>
          <p:nvPr/>
        </p:nvSpPr>
        <p:spPr>
          <a:xfrm>
            <a:off x="6382321" y="4284238"/>
            <a:ext cx="1718541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38" dirty="0"/>
              <a:t>표준 정규분포곡선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0E87E21-9C5E-4AE1-BE1F-4B4CA3987F2B}"/>
              </a:ext>
            </a:extLst>
          </p:cNvPr>
          <p:cNvSpPr txBox="1"/>
          <p:nvPr/>
        </p:nvSpPr>
        <p:spPr>
          <a:xfrm>
            <a:off x="7241591" y="3908627"/>
            <a:ext cx="180754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38" dirty="0"/>
              <a:t>0</a:t>
            </a:r>
            <a:endParaRPr lang="ko-KR" altLang="en-US" sz="1138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8929D61-EFFB-47F4-9B28-C83A4C0F12B8}"/>
              </a:ext>
            </a:extLst>
          </p:cNvPr>
          <p:cNvCxnSpPr>
            <a:cxnSpLocks/>
          </p:cNvCxnSpPr>
          <p:nvPr/>
        </p:nvCxnSpPr>
        <p:spPr>
          <a:xfrm>
            <a:off x="5875286" y="3923633"/>
            <a:ext cx="2809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71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fdcfe9825_0_11"/>
          <p:cNvSpPr txBox="1"/>
          <p:nvPr/>
        </p:nvSpPr>
        <p:spPr>
          <a:xfrm>
            <a:off x="8447080" y="806247"/>
            <a:ext cx="431194" cy="24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348" tIns="30164" rIns="60348" bIns="30164" anchor="ctr" anchorCtr="0">
            <a:noAutofit/>
          </a:bodyPr>
          <a:lstStyle/>
          <a:p>
            <a:pPr algn="r"/>
            <a:fld id="{00000000-1234-1234-1234-123412341234}" type="slidenum">
              <a:rPr lang="en-US" altLang="ko-KR" sz="1056" b="1">
                <a:solidFill>
                  <a:srgbClr val="7F7F7F"/>
                </a:solidFill>
              </a:rPr>
              <a:pPr algn="r"/>
              <a:t>15</a:t>
            </a:fld>
            <a:endParaRPr sz="1056" b="1">
              <a:solidFill>
                <a:srgbClr val="7F7F7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8EB39-A786-4920-BD4F-830D19AEE6A7}"/>
              </a:ext>
            </a:extLst>
          </p:cNvPr>
          <p:cNvSpPr txBox="1"/>
          <p:nvPr/>
        </p:nvSpPr>
        <p:spPr>
          <a:xfrm>
            <a:off x="262610" y="1310843"/>
            <a:ext cx="5108768" cy="84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38" dirty="0">
                <a:sym typeface="Wingdings" panose="05000000000000000000" pitchFamily="2" charset="2"/>
              </a:rPr>
              <a:t>Z-</a:t>
            </a:r>
            <a:r>
              <a:rPr lang="ko-KR" altLang="en-US" sz="1138" dirty="0">
                <a:sym typeface="Wingdings" panose="05000000000000000000" pitchFamily="2" charset="2"/>
              </a:rPr>
              <a:t>점수</a:t>
            </a:r>
            <a:endParaRPr lang="en-US" altLang="ko-KR" sz="1138" dirty="0">
              <a:sym typeface="Wingdings" panose="05000000000000000000" pitchFamily="2" charset="2"/>
            </a:endParaRPr>
          </a:p>
          <a:p>
            <a:pPr marL="232172" indent="-232172">
              <a:lnSpc>
                <a:spcPct val="150000"/>
              </a:lnSpc>
              <a:buFontTx/>
              <a:buChar char="-"/>
            </a:pPr>
            <a:r>
              <a:rPr lang="ko-KR" altLang="en-US" sz="1138" dirty="0">
                <a:sym typeface="Wingdings" panose="05000000000000000000" pitchFamily="2" charset="2"/>
              </a:rPr>
              <a:t>정규 분포의 확률밀도함수를 통해</a:t>
            </a:r>
            <a:endParaRPr lang="en-US" altLang="ko-KR" sz="1138" dirty="0"/>
          </a:p>
          <a:p>
            <a:pPr marL="232172" indent="-232172">
              <a:lnSpc>
                <a:spcPct val="150000"/>
              </a:lnSpc>
              <a:buFontTx/>
              <a:buChar char="-"/>
            </a:pPr>
            <a:r>
              <a:rPr lang="en-US" altLang="ko-KR" sz="1138" dirty="0"/>
              <a:t>Z</a:t>
            </a:r>
            <a:r>
              <a:rPr lang="ko-KR" altLang="en-US" sz="1138" dirty="0"/>
              <a:t> 점수에 따라 전체 데이터 속에서 위치와 확률을 알 수 있음</a:t>
            </a:r>
            <a:endParaRPr lang="en-US" altLang="ko-KR" sz="1138" dirty="0"/>
          </a:p>
        </p:txBody>
      </p:sp>
      <p:sp>
        <p:nvSpPr>
          <p:cNvPr id="14" name="Google Shape;38;g7fdcfe9825_0_1">
            <a:extLst>
              <a:ext uri="{FF2B5EF4-FFF2-40B4-BE49-F238E27FC236}">
                <a16:creationId xmlns:a16="http://schemas.microsoft.com/office/drawing/2014/main" id="{7A181A64-6921-497A-B606-A7CF8D832FC3}"/>
              </a:ext>
            </a:extLst>
          </p:cNvPr>
          <p:cNvSpPr txBox="1"/>
          <p:nvPr/>
        </p:nvSpPr>
        <p:spPr>
          <a:xfrm>
            <a:off x="1108944" y="791800"/>
            <a:ext cx="4262434" cy="30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noAutofit/>
          </a:bodyPr>
          <a:lstStyle/>
          <a:p>
            <a:r>
              <a:rPr lang="en-US" altLang="ko-KR" sz="1138" b="1" dirty="0">
                <a:solidFill>
                  <a:schemeClr val="dk1"/>
                </a:solidFill>
              </a:rPr>
              <a:t>2.6 </a:t>
            </a:r>
            <a:r>
              <a:rPr lang="ko-KR" altLang="en-US" sz="1138" b="1" dirty="0">
                <a:solidFill>
                  <a:schemeClr val="dk1"/>
                </a:solidFill>
              </a:rPr>
              <a:t>정규분포</a:t>
            </a:r>
            <a:endParaRPr lang="ko-KR" altLang="en-US" sz="1138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F487FE-C3FE-48A4-9071-BF04DB19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42" y="1621566"/>
            <a:ext cx="4127712" cy="25437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A6FE0F-98E0-4564-A9E5-C3D7815593B6}"/>
                  </a:ext>
                </a:extLst>
              </p:cNvPr>
              <p:cNvSpPr txBox="1"/>
              <p:nvPr/>
            </p:nvSpPr>
            <p:spPr>
              <a:xfrm>
                <a:off x="6011921" y="4317415"/>
                <a:ext cx="3023036" cy="143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1138" dirty="0"/>
                  <a:t>약 </a:t>
                </a:r>
                <a:r>
                  <a:rPr lang="en-US" altLang="ko-KR" sz="1138" dirty="0"/>
                  <a:t>68% </a:t>
                </a:r>
                <a:r>
                  <a:rPr lang="ko-KR" altLang="en-US" sz="1138" dirty="0"/>
                  <a:t>데이터 </a:t>
                </a:r>
                <a:r>
                  <a:rPr lang="en-US" altLang="ko-KR" sz="1138" dirty="0"/>
                  <a:t>:</a:t>
                </a:r>
                <a:r>
                  <a:rPr lang="ko-KR" altLang="en-US" sz="1138" dirty="0"/>
                  <a:t> 표준편차 </a:t>
                </a:r>
                <a14:m>
                  <m:oMath xmlns:m="http://schemas.openxmlformats.org/officeDocument/2006/math">
                    <m:r>
                      <a:rPr lang="en-US" altLang="ko-KR" sz="1138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ko-KR" altLang="en-US" sz="1138" dirty="0"/>
                  <a:t>배</a:t>
                </a:r>
                <a:endParaRPr lang="en-US" altLang="ko-KR" sz="1138" dirty="0"/>
              </a:p>
              <a:p>
                <a:pPr>
                  <a:lnSpc>
                    <a:spcPct val="200000"/>
                  </a:lnSpc>
                </a:pPr>
                <a:r>
                  <a:rPr lang="ko-KR" altLang="en-US" sz="1138" dirty="0"/>
                  <a:t>약 </a:t>
                </a:r>
                <a:r>
                  <a:rPr lang="en-US" altLang="ko-KR" sz="1138" dirty="0"/>
                  <a:t>95% </a:t>
                </a:r>
                <a:r>
                  <a:rPr lang="ko-KR" altLang="en-US" sz="1138" dirty="0"/>
                  <a:t>데이터 </a:t>
                </a:r>
                <a:r>
                  <a:rPr lang="en-US" altLang="ko-KR" sz="1138" dirty="0"/>
                  <a:t>:</a:t>
                </a:r>
                <a:r>
                  <a:rPr lang="ko-KR" altLang="en-US" sz="1138" dirty="0"/>
                  <a:t> 표준편차 </a:t>
                </a:r>
                <a14:m>
                  <m:oMath xmlns:m="http://schemas.openxmlformats.org/officeDocument/2006/math">
                    <m:r>
                      <a:rPr lang="en-US" altLang="ko-KR" sz="1138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1138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ko-KR" altLang="en-US" sz="1138" dirty="0"/>
                  <a:t>배</a:t>
                </a:r>
                <a:endParaRPr lang="en-US" altLang="ko-KR" sz="1138" dirty="0"/>
              </a:p>
              <a:p>
                <a:pPr>
                  <a:lnSpc>
                    <a:spcPct val="200000"/>
                  </a:lnSpc>
                </a:pPr>
                <a:r>
                  <a:rPr lang="ko-KR" altLang="en-US" sz="1138" dirty="0"/>
                  <a:t>약 </a:t>
                </a:r>
                <a:r>
                  <a:rPr lang="en-US" altLang="ko-KR" sz="1138" dirty="0"/>
                  <a:t>99% </a:t>
                </a:r>
                <a:r>
                  <a:rPr lang="ko-KR" altLang="en-US" sz="1138" dirty="0"/>
                  <a:t>데이터 </a:t>
                </a:r>
                <a:r>
                  <a:rPr lang="en-US" altLang="ko-KR" sz="1138" dirty="0"/>
                  <a:t>:</a:t>
                </a:r>
                <a:r>
                  <a:rPr lang="ko-KR" altLang="en-US" sz="1138" dirty="0"/>
                  <a:t> 표준편차 </a:t>
                </a:r>
                <a14:m>
                  <m:oMath xmlns:m="http://schemas.openxmlformats.org/officeDocument/2006/math">
                    <m:r>
                      <a:rPr lang="en-US" altLang="ko-KR" sz="1138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1138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ko-KR" altLang="en-US" sz="1138" dirty="0"/>
                  <a:t>배</a:t>
                </a:r>
                <a:endParaRPr lang="en-US" altLang="ko-KR" sz="1138" dirty="0"/>
              </a:p>
              <a:p>
                <a:pPr>
                  <a:lnSpc>
                    <a:spcPct val="200000"/>
                  </a:lnSpc>
                </a:pPr>
                <a:endParaRPr lang="en-US" altLang="ko-KR" sz="1138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A6FE0F-98E0-4564-A9E5-C3D781559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921" y="4317415"/>
                <a:ext cx="3023036" cy="1438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36A4790-A0B7-41B7-A9B0-3CF33F1AE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03" y="2845108"/>
            <a:ext cx="3045850" cy="5495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942DE3-FF1E-4F3D-9D66-561FE4A7F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73" y="3428404"/>
            <a:ext cx="5434020" cy="4859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AE3BB5-EF6F-4017-B801-1A81B322FCF2}"/>
              </a:ext>
            </a:extLst>
          </p:cNvPr>
          <p:cNvSpPr txBox="1"/>
          <p:nvPr/>
        </p:nvSpPr>
        <p:spPr>
          <a:xfrm>
            <a:off x="262610" y="4130288"/>
            <a:ext cx="5108768" cy="5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38" dirty="0">
                <a:sym typeface="Wingdings" panose="05000000000000000000" pitchFamily="2" charset="2"/>
              </a:rPr>
              <a:t>Z-</a:t>
            </a:r>
            <a:r>
              <a:rPr lang="ko-KR" altLang="en-US" sz="1138" dirty="0">
                <a:sym typeface="Wingdings" panose="05000000000000000000" pitchFamily="2" charset="2"/>
              </a:rPr>
              <a:t>점수 사용</a:t>
            </a:r>
            <a:endParaRPr lang="en-US" altLang="ko-KR" sz="1138" dirty="0">
              <a:sym typeface="Wingdings" panose="05000000000000000000" pitchFamily="2" charset="2"/>
            </a:endParaRPr>
          </a:p>
          <a:p>
            <a:pPr marL="232172" indent="-232172">
              <a:lnSpc>
                <a:spcPct val="150000"/>
              </a:lnSpc>
              <a:buFontTx/>
              <a:buChar char="-"/>
            </a:pPr>
            <a:endParaRPr lang="en-US" altLang="ko-KR" sz="1138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C14E7C8-5BD7-4749-B8C9-E52641630CB0}"/>
              </a:ext>
            </a:extLst>
          </p:cNvPr>
          <p:cNvGraphicFramePr>
            <a:graphicFrameLocks noGrp="1"/>
          </p:cNvGraphicFramePr>
          <p:nvPr/>
        </p:nvGraphicFramePr>
        <p:xfrm>
          <a:off x="262609" y="4583412"/>
          <a:ext cx="4987706" cy="9039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97541">
                  <a:extLst>
                    <a:ext uri="{9D8B030D-6E8A-4147-A177-3AD203B41FA5}">
                      <a16:colId xmlns:a16="http://schemas.microsoft.com/office/drawing/2014/main" val="1772688646"/>
                    </a:ext>
                  </a:extLst>
                </a:gridCol>
                <a:gridCol w="997541">
                  <a:extLst>
                    <a:ext uri="{9D8B030D-6E8A-4147-A177-3AD203B41FA5}">
                      <a16:colId xmlns:a16="http://schemas.microsoft.com/office/drawing/2014/main" val="3626970083"/>
                    </a:ext>
                  </a:extLst>
                </a:gridCol>
                <a:gridCol w="997541">
                  <a:extLst>
                    <a:ext uri="{9D8B030D-6E8A-4147-A177-3AD203B41FA5}">
                      <a16:colId xmlns:a16="http://schemas.microsoft.com/office/drawing/2014/main" val="3668153440"/>
                    </a:ext>
                  </a:extLst>
                </a:gridCol>
                <a:gridCol w="997541">
                  <a:extLst>
                    <a:ext uri="{9D8B030D-6E8A-4147-A177-3AD203B41FA5}">
                      <a16:colId xmlns:a16="http://schemas.microsoft.com/office/drawing/2014/main" val="1336170462"/>
                    </a:ext>
                  </a:extLst>
                </a:gridCol>
                <a:gridCol w="997541">
                  <a:extLst>
                    <a:ext uri="{9D8B030D-6E8A-4147-A177-3AD203B41FA5}">
                      <a16:colId xmlns:a16="http://schemas.microsoft.com/office/drawing/2014/main" val="3464141515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점수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학교 평균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표준편차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Z</a:t>
                      </a:r>
                      <a:r>
                        <a:rPr lang="ko-KR" altLang="en-US" sz="1100" dirty="0"/>
                        <a:t>점수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51817330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학생 </a:t>
                      </a:r>
                      <a:r>
                        <a:rPr lang="en-US" altLang="ko-KR" sz="1100" dirty="0"/>
                        <a:t>A</a:t>
                      </a:r>
                      <a:endParaRPr lang="ko-KR" altLang="en-US" sz="11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80</a:t>
                      </a:r>
                      <a:endParaRPr lang="ko-KR" altLang="en-US" sz="11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15</a:t>
                      </a:r>
                      <a:endParaRPr lang="ko-KR" altLang="en-US" sz="11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1.3</a:t>
                      </a:r>
                      <a:endParaRPr lang="ko-KR" altLang="en-US" sz="11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413487006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학생</a:t>
                      </a:r>
                      <a:r>
                        <a:rPr lang="en-US" altLang="ko-KR" sz="1100" dirty="0"/>
                        <a:t> B</a:t>
                      </a:r>
                      <a:endParaRPr lang="ko-KR" altLang="en-US" sz="11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80</a:t>
                      </a:r>
                      <a:endParaRPr lang="ko-KR" altLang="en-US" sz="11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50</a:t>
                      </a:r>
                      <a:endParaRPr lang="ko-KR" altLang="en-US" sz="11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15</a:t>
                      </a:r>
                      <a:endParaRPr lang="ko-KR" altLang="en-US" sz="11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2670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22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fdcfe9825_0_11"/>
          <p:cNvSpPr txBox="1"/>
          <p:nvPr/>
        </p:nvSpPr>
        <p:spPr>
          <a:xfrm>
            <a:off x="8447080" y="806247"/>
            <a:ext cx="431194" cy="24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348" tIns="30164" rIns="60348" bIns="30164" anchor="ctr" anchorCtr="0">
            <a:noAutofit/>
          </a:bodyPr>
          <a:lstStyle/>
          <a:p>
            <a:pPr algn="r"/>
            <a:fld id="{00000000-1234-1234-1234-123412341234}" type="slidenum">
              <a:rPr lang="en-US" altLang="ko-KR" sz="1056" b="1">
                <a:solidFill>
                  <a:srgbClr val="7F7F7F"/>
                </a:solidFill>
              </a:rPr>
              <a:pPr algn="r"/>
              <a:t>16</a:t>
            </a:fld>
            <a:endParaRPr sz="1056" b="1">
              <a:solidFill>
                <a:srgbClr val="7F7F7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8EB39-A786-4920-BD4F-830D19AEE6A7}"/>
              </a:ext>
            </a:extLst>
          </p:cNvPr>
          <p:cNvSpPr txBox="1"/>
          <p:nvPr/>
        </p:nvSpPr>
        <p:spPr>
          <a:xfrm>
            <a:off x="262611" y="1310843"/>
            <a:ext cx="4417208" cy="163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38" dirty="0">
                <a:sym typeface="Wingdings" panose="05000000000000000000" pitchFamily="2" charset="2"/>
              </a:rPr>
              <a:t>Q-Q </a:t>
            </a:r>
            <a:r>
              <a:rPr lang="ko-KR" altLang="en-US" sz="1138" dirty="0">
                <a:sym typeface="Wingdings" panose="05000000000000000000" pitchFamily="2" charset="2"/>
              </a:rPr>
              <a:t>그림</a:t>
            </a:r>
            <a:r>
              <a:rPr lang="en-US" altLang="ko-KR" sz="1138" dirty="0">
                <a:sym typeface="Wingdings" panose="05000000000000000000" pitchFamily="2" charset="2"/>
              </a:rPr>
              <a:t>(Quantile-Quantile plot)</a:t>
            </a:r>
          </a:p>
          <a:p>
            <a:pPr marL="232172" indent="-232172">
              <a:lnSpc>
                <a:spcPct val="150000"/>
              </a:lnSpc>
              <a:buFontTx/>
              <a:buChar char="-"/>
            </a:pPr>
            <a:r>
              <a:rPr lang="ko-KR" altLang="en-US" sz="1138" dirty="0">
                <a:sym typeface="Wingdings" panose="05000000000000000000" pitchFamily="2" charset="2"/>
              </a:rPr>
              <a:t>데이터가 정규 분포인지 아닌지 시각적으로 간단하게 확인하는 방법</a:t>
            </a:r>
            <a:endParaRPr lang="en-US" altLang="ko-KR" sz="1138" dirty="0">
              <a:sym typeface="Wingdings" panose="05000000000000000000" pitchFamily="2" charset="2"/>
            </a:endParaRPr>
          </a:p>
          <a:p>
            <a:pPr marL="232172" indent="-232172">
              <a:lnSpc>
                <a:spcPct val="150000"/>
              </a:lnSpc>
              <a:buFontTx/>
              <a:buChar char="-"/>
            </a:pPr>
            <a:r>
              <a:rPr lang="en-US" altLang="ko-KR" sz="1138" dirty="0">
                <a:sym typeface="Wingdings" panose="05000000000000000000" pitchFamily="2" charset="2"/>
              </a:rPr>
              <a:t>X</a:t>
            </a:r>
            <a:r>
              <a:rPr lang="ko-KR" altLang="en-US" sz="1138" dirty="0">
                <a:sym typeface="Wingdings" panose="05000000000000000000" pitchFamily="2" charset="2"/>
              </a:rPr>
              <a:t>축은 정규분포의 해당 </a:t>
            </a:r>
            <a:r>
              <a:rPr lang="ko-KR" altLang="en-US" sz="1138" b="1" dirty="0" err="1">
                <a:sym typeface="Wingdings" panose="05000000000000000000" pitchFamily="2" charset="2"/>
              </a:rPr>
              <a:t>분위수</a:t>
            </a:r>
            <a:r>
              <a:rPr lang="en-US" altLang="ko-KR" sz="1138" dirty="0">
                <a:sym typeface="Wingdings" panose="05000000000000000000" pitchFamily="2" charset="2"/>
              </a:rPr>
              <a:t>, y</a:t>
            </a:r>
            <a:r>
              <a:rPr lang="ko-KR" altLang="en-US" sz="1138" dirty="0">
                <a:sym typeface="Wingdings" panose="05000000000000000000" pitchFamily="2" charset="2"/>
              </a:rPr>
              <a:t>축은 </a:t>
            </a:r>
            <a:r>
              <a:rPr lang="en-US" altLang="ko-KR" sz="1138" b="1" dirty="0">
                <a:sym typeface="Wingdings" panose="05000000000000000000" pitchFamily="2" charset="2"/>
              </a:rPr>
              <a:t>z</a:t>
            </a:r>
            <a:r>
              <a:rPr lang="ko-KR" altLang="en-US" sz="1138" b="1" dirty="0">
                <a:sym typeface="Wingdings" panose="05000000000000000000" pitchFamily="2" charset="2"/>
              </a:rPr>
              <a:t>점수</a:t>
            </a:r>
            <a:endParaRPr lang="en-US" altLang="ko-KR" sz="1138" b="1" dirty="0">
              <a:sym typeface="Wingdings" panose="05000000000000000000" pitchFamily="2" charset="2"/>
            </a:endParaRPr>
          </a:p>
          <a:p>
            <a:pPr marL="232172" indent="-232172">
              <a:lnSpc>
                <a:spcPct val="150000"/>
              </a:lnSpc>
              <a:buFontTx/>
              <a:buChar char="-"/>
            </a:pPr>
            <a:r>
              <a:rPr lang="en-US" altLang="ko-KR" sz="1138" dirty="0">
                <a:sym typeface="Wingdings" panose="05000000000000000000" pitchFamily="2" charset="2"/>
              </a:rPr>
              <a:t>y = x </a:t>
            </a:r>
            <a:r>
              <a:rPr lang="ko-KR" altLang="en-US" sz="1138" dirty="0">
                <a:sym typeface="Wingdings" panose="05000000000000000000" pitchFamily="2" charset="2"/>
              </a:rPr>
              <a:t>그래프 위에 위치할 수록 정규분포를 보임</a:t>
            </a:r>
            <a:endParaRPr lang="en-US" altLang="ko-KR" sz="1138" dirty="0">
              <a:sym typeface="Wingdings" panose="05000000000000000000" pitchFamily="2" charset="2"/>
            </a:endParaRPr>
          </a:p>
          <a:p>
            <a:pPr marL="232172" indent="-232172">
              <a:lnSpc>
                <a:spcPct val="150000"/>
              </a:lnSpc>
              <a:buFontTx/>
              <a:buChar char="-"/>
            </a:pPr>
            <a:r>
              <a:rPr lang="ko-KR" altLang="en-US" sz="1138" dirty="0" err="1">
                <a:sym typeface="Wingdings" panose="05000000000000000000" pitchFamily="2" charset="2"/>
              </a:rPr>
              <a:t>파이썬에서</a:t>
            </a:r>
            <a:r>
              <a:rPr lang="ko-KR" altLang="en-US" sz="1138" dirty="0">
                <a:sym typeface="Wingdings" panose="05000000000000000000" pitchFamily="2" charset="2"/>
              </a:rPr>
              <a:t> </a:t>
            </a:r>
            <a:r>
              <a:rPr lang="en-US" altLang="ko-KR" sz="1138" dirty="0" err="1">
                <a:sym typeface="Wingdings" panose="05000000000000000000" pitchFamily="2" charset="2"/>
              </a:rPr>
              <a:t>scipy</a:t>
            </a:r>
            <a:r>
              <a:rPr lang="ko-KR" altLang="en-US" sz="1138" dirty="0">
                <a:sym typeface="Wingdings" panose="05000000000000000000" pitchFamily="2" charset="2"/>
              </a:rPr>
              <a:t>의 </a:t>
            </a:r>
            <a:r>
              <a:rPr lang="en-US" altLang="ko-KR" sz="1138" dirty="0" err="1">
                <a:sym typeface="Wingdings" panose="05000000000000000000" pitchFamily="2" charset="2"/>
              </a:rPr>
              <a:t>probplot</a:t>
            </a:r>
            <a:r>
              <a:rPr lang="ko-KR" altLang="en-US" sz="1138" dirty="0">
                <a:sym typeface="Wingdings" panose="05000000000000000000" pitchFamily="2" charset="2"/>
              </a:rPr>
              <a:t>을 이용하여 작성</a:t>
            </a:r>
            <a:endParaRPr lang="en-US" altLang="ko-KR" sz="1138" dirty="0">
              <a:sym typeface="Wingdings" panose="05000000000000000000" pitchFamily="2" charset="2"/>
            </a:endParaRPr>
          </a:p>
        </p:txBody>
      </p:sp>
      <p:sp>
        <p:nvSpPr>
          <p:cNvPr id="14" name="Google Shape;38;g7fdcfe9825_0_1">
            <a:extLst>
              <a:ext uri="{FF2B5EF4-FFF2-40B4-BE49-F238E27FC236}">
                <a16:creationId xmlns:a16="http://schemas.microsoft.com/office/drawing/2014/main" id="{7A181A64-6921-497A-B606-A7CF8D832FC3}"/>
              </a:ext>
            </a:extLst>
          </p:cNvPr>
          <p:cNvSpPr txBox="1"/>
          <p:nvPr/>
        </p:nvSpPr>
        <p:spPr>
          <a:xfrm>
            <a:off x="1108944" y="791800"/>
            <a:ext cx="4262434" cy="30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noAutofit/>
          </a:bodyPr>
          <a:lstStyle/>
          <a:p>
            <a:r>
              <a:rPr lang="en-US" altLang="ko-KR" sz="1138" b="1" dirty="0">
                <a:solidFill>
                  <a:schemeClr val="dk1"/>
                </a:solidFill>
              </a:rPr>
              <a:t>2.6.1 </a:t>
            </a:r>
            <a:r>
              <a:rPr lang="ko-KR" altLang="en-US" sz="1138" b="1" dirty="0">
                <a:solidFill>
                  <a:schemeClr val="dk1"/>
                </a:solidFill>
              </a:rPr>
              <a:t>표준정규분포와 </a:t>
            </a:r>
            <a:r>
              <a:rPr lang="en-US" altLang="ko-KR" sz="1138" b="1" dirty="0">
                <a:solidFill>
                  <a:schemeClr val="dk1"/>
                </a:solidFill>
              </a:rPr>
              <a:t>QQ</a:t>
            </a:r>
            <a:r>
              <a:rPr lang="ko-KR" altLang="en-US" sz="1138" b="1" dirty="0">
                <a:solidFill>
                  <a:schemeClr val="dk1"/>
                </a:solidFill>
              </a:rPr>
              <a:t>그림</a:t>
            </a:r>
            <a:endParaRPr lang="ko-KR" altLang="en-US" sz="1138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5FA5E6-A529-416F-BC93-273FD960B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40" y="1310842"/>
            <a:ext cx="4074261" cy="3908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3E3E37-86BC-40D9-9BE5-7975F6D2B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7" y="3429000"/>
            <a:ext cx="3849106" cy="1892447"/>
          </a:xfrm>
          <a:prstGeom prst="rect">
            <a:avLst/>
          </a:prstGeom>
        </p:spPr>
      </p:pic>
      <p:sp>
        <p:nvSpPr>
          <p:cNvPr id="16" name="Google Shape;66;g7fdcfe9825_0_21">
            <a:extLst>
              <a:ext uri="{FF2B5EF4-FFF2-40B4-BE49-F238E27FC236}">
                <a16:creationId xmlns:a16="http://schemas.microsoft.com/office/drawing/2014/main" id="{077A7E6A-E350-4F2A-994E-1A6126E90AB5}"/>
              </a:ext>
            </a:extLst>
          </p:cNvPr>
          <p:cNvSpPr txBox="1"/>
          <p:nvPr/>
        </p:nvSpPr>
        <p:spPr>
          <a:xfrm>
            <a:off x="2760103" y="5693385"/>
            <a:ext cx="4385794" cy="74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noAutofit/>
          </a:bodyPr>
          <a:lstStyle/>
          <a:p>
            <a:pPr algn="ctr"/>
            <a:r>
              <a:rPr lang="ko-KR" altLang="en-US" sz="1950" dirty="0">
                <a:solidFill>
                  <a:schemeClr val="dk1"/>
                </a:solidFill>
              </a:rPr>
              <a:t>감사합니다</a:t>
            </a:r>
            <a:r>
              <a:rPr lang="en-US" altLang="ko-KR" sz="1950" dirty="0">
                <a:solidFill>
                  <a:schemeClr val="dk1"/>
                </a:solidFill>
              </a:rPr>
              <a:t>!</a:t>
            </a:r>
            <a:endParaRPr sz="195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01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AD785DB-3BEB-48EA-AFB1-B4CA7B827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528" b="81793"/>
          <a:stretch/>
        </p:blipFill>
        <p:spPr>
          <a:xfrm>
            <a:off x="4914349" y="2775205"/>
            <a:ext cx="311354" cy="312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1E7820-FD61-483E-8F25-96D570885DBE}"/>
              </a:ext>
            </a:extLst>
          </p:cNvPr>
          <p:cNvSpPr txBox="1"/>
          <p:nvPr/>
        </p:nvSpPr>
        <p:spPr>
          <a:xfrm>
            <a:off x="4033309" y="5952880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표본통계량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확률 표본의 특성을 설명하는 값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표본평균</a:t>
            </a:r>
            <a:r>
              <a:rPr lang="en-US" altLang="ko-KR" dirty="0"/>
              <a:t>, </a:t>
            </a:r>
            <a:r>
              <a:rPr lang="ko-KR" altLang="en-US" dirty="0"/>
              <a:t>표본분산</a:t>
            </a:r>
            <a:r>
              <a:rPr lang="en-US" altLang="ko-KR" dirty="0"/>
              <a:t>, </a:t>
            </a:r>
            <a:r>
              <a:rPr lang="ko-KR" altLang="en-US" dirty="0" err="1"/>
              <a:t>표본표준편차</a:t>
            </a:r>
            <a:r>
              <a:rPr lang="en-US" altLang="ko-KR" dirty="0"/>
              <a:t>, </a:t>
            </a:r>
            <a:r>
              <a:rPr lang="ko-KR" altLang="en-US" dirty="0"/>
              <a:t>표본비율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Google Shape;60;g7fdcfe9825_0_21">
            <a:extLst>
              <a:ext uri="{FF2B5EF4-FFF2-40B4-BE49-F238E27FC236}">
                <a16:creationId xmlns:a16="http://schemas.microsoft.com/office/drawing/2014/main" id="{2FA19A44-292A-45B9-8F71-3FC2546582F3}"/>
              </a:ext>
            </a:extLst>
          </p:cNvPr>
          <p:cNvSpPr txBox="1"/>
          <p:nvPr/>
        </p:nvSpPr>
        <p:spPr>
          <a:xfrm>
            <a:off x="221854" y="183215"/>
            <a:ext cx="412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</a:rPr>
              <a:t>2.3 </a:t>
            </a:r>
            <a:r>
              <a:rPr lang="ko-KR" altLang="en-US" sz="1800" b="1" dirty="0">
                <a:solidFill>
                  <a:schemeClr val="dk1"/>
                </a:solidFill>
              </a:rPr>
              <a:t>통계학에서의 표본분포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3FB3F-1CC5-4206-84A3-59AFEC85F399}"/>
              </a:ext>
            </a:extLst>
          </p:cNvPr>
          <p:cNvSpPr txBox="1"/>
          <p:nvPr/>
        </p:nvSpPr>
        <p:spPr>
          <a:xfrm>
            <a:off x="221854" y="809241"/>
            <a:ext cx="6486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표본분포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하나의 동일한 모집단에서 얻은 여러 샘플에 대한 </a:t>
            </a:r>
            <a:r>
              <a:rPr lang="ko-KR" altLang="en-US" dirty="0" err="1">
                <a:solidFill>
                  <a:schemeClr val="tx1"/>
                </a:solidFill>
              </a:rPr>
              <a:t>표본통계량의</a:t>
            </a:r>
            <a:r>
              <a:rPr lang="ko-KR" altLang="en-US" dirty="0">
                <a:solidFill>
                  <a:schemeClr val="tx1"/>
                </a:solidFill>
              </a:rPr>
              <a:t> 분포</a:t>
            </a:r>
          </a:p>
        </p:txBody>
      </p:sp>
      <p:pic>
        <p:nvPicPr>
          <p:cNvPr id="4098" name="Picture 2" descr="통계] 모수와 통계량 - 통계적 추정">
            <a:extLst>
              <a:ext uri="{FF2B5EF4-FFF2-40B4-BE49-F238E27FC236}">
                <a16:creationId xmlns:a16="http://schemas.microsoft.com/office/drawing/2014/main" id="{2CCA3783-D258-4A7B-B39A-AA411962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9102" y="2510767"/>
            <a:ext cx="4586049" cy="344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CCAD58-7033-47BD-BB04-1D5A8911A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309" y="1213226"/>
            <a:ext cx="4754887" cy="46434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4A3F5C-F420-4F96-9F52-EB67FA67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90" y="1245110"/>
            <a:ext cx="3324008" cy="13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AD785DB-3BEB-48EA-AFB1-B4CA7B827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528" b="81793"/>
          <a:stretch/>
        </p:blipFill>
        <p:spPr>
          <a:xfrm>
            <a:off x="1454176" y="3004249"/>
            <a:ext cx="311354" cy="312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A4BED4-51F0-46A1-8DFC-7DB84E530B71}"/>
              </a:ext>
            </a:extLst>
          </p:cNvPr>
          <p:cNvSpPr txBox="1"/>
          <p:nvPr/>
        </p:nvSpPr>
        <p:spPr>
          <a:xfrm>
            <a:off x="4952999" y="5041803"/>
            <a:ext cx="402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표본평균의 분포는 모집단평균 분포에 비해 좁고</a:t>
            </a:r>
            <a:endParaRPr lang="en-US" altLang="ko-KR" dirty="0"/>
          </a:p>
          <a:p>
            <a:r>
              <a:rPr lang="ko-KR" altLang="en-US" dirty="0"/>
              <a:t>종 모양을 보이며</a:t>
            </a:r>
            <a:r>
              <a:rPr lang="en-US" altLang="ko-KR"/>
              <a:t>, </a:t>
            </a:r>
            <a:r>
              <a:rPr lang="ko-KR" altLang="en-US"/>
              <a:t>정규분포를 </a:t>
            </a:r>
            <a:r>
              <a:rPr lang="ko-KR" altLang="en-US" dirty="0"/>
              <a:t>따르게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B51201B-1CD1-42ED-8DC5-A9E2C208D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3552057"/>
            <a:ext cx="4675363" cy="14056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4CFBD7-B51C-4F4B-A165-A6AFAA64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99" y="1406242"/>
            <a:ext cx="2605341" cy="1910094"/>
          </a:xfrm>
          <a:prstGeom prst="rect">
            <a:avLst/>
          </a:prstGeom>
        </p:spPr>
      </p:pic>
      <p:sp>
        <p:nvSpPr>
          <p:cNvPr id="11" name="Google Shape;60;g7fdcfe9825_0_21">
            <a:extLst>
              <a:ext uri="{FF2B5EF4-FFF2-40B4-BE49-F238E27FC236}">
                <a16:creationId xmlns:a16="http://schemas.microsoft.com/office/drawing/2014/main" id="{2FA19A44-292A-45B9-8F71-3FC2546582F3}"/>
              </a:ext>
            </a:extLst>
          </p:cNvPr>
          <p:cNvSpPr txBox="1"/>
          <p:nvPr/>
        </p:nvSpPr>
        <p:spPr>
          <a:xfrm>
            <a:off x="221854" y="183215"/>
            <a:ext cx="412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</a:rPr>
              <a:t>2.3 </a:t>
            </a:r>
            <a:r>
              <a:rPr lang="ko-KR" altLang="en-US" sz="1800" b="1" dirty="0">
                <a:solidFill>
                  <a:schemeClr val="dk1"/>
                </a:solidFill>
              </a:rPr>
              <a:t>통계학에서의 표본분포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3FB3F-1CC5-4206-84A3-59AFEC85F399}"/>
              </a:ext>
            </a:extLst>
          </p:cNvPr>
          <p:cNvSpPr txBox="1"/>
          <p:nvPr/>
        </p:nvSpPr>
        <p:spPr>
          <a:xfrm>
            <a:off x="221854" y="809241"/>
            <a:ext cx="6486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표본분포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하나의 동일한 모집단에서 얻은 여러 샘플에 대한 </a:t>
            </a:r>
            <a:r>
              <a:rPr lang="ko-KR" altLang="en-US" dirty="0" err="1">
                <a:solidFill>
                  <a:schemeClr val="tx1"/>
                </a:solidFill>
              </a:rPr>
              <a:t>표본통계량의</a:t>
            </a:r>
            <a:r>
              <a:rPr lang="ko-KR" altLang="en-US" dirty="0">
                <a:solidFill>
                  <a:schemeClr val="tx1"/>
                </a:solidFill>
              </a:rPr>
              <a:t> 분포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D0A952E-1ADF-41A9-85C3-F7B641B6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7" y="1124335"/>
            <a:ext cx="4500987" cy="40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87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F75A13B-FCE0-4521-AFEF-D10F5CF2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06" y="3377176"/>
            <a:ext cx="4092295" cy="12421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6CF575-E11B-412F-BC28-2D66223BA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22" y="1372422"/>
            <a:ext cx="5099429" cy="3775961"/>
          </a:xfrm>
          <a:prstGeom prst="rect">
            <a:avLst/>
          </a:prstGeom>
        </p:spPr>
      </p:pic>
      <p:grpSp>
        <p:nvGrpSpPr>
          <p:cNvPr id="5" name="Google Shape;62;g7fdcfe9825_0_21">
            <a:extLst>
              <a:ext uri="{FF2B5EF4-FFF2-40B4-BE49-F238E27FC236}">
                <a16:creationId xmlns:a16="http://schemas.microsoft.com/office/drawing/2014/main" id="{FFC4238A-88D7-4D48-BA63-EDD7DA5B00C1}"/>
              </a:ext>
            </a:extLst>
          </p:cNvPr>
          <p:cNvGrpSpPr/>
          <p:nvPr/>
        </p:nvGrpSpPr>
        <p:grpSpPr>
          <a:xfrm>
            <a:off x="8127" y="688268"/>
            <a:ext cx="9844843" cy="549723"/>
            <a:chOff x="130837" y="336688"/>
            <a:chExt cx="3814500" cy="558662"/>
          </a:xfrm>
        </p:grpSpPr>
        <p:cxnSp>
          <p:nvCxnSpPr>
            <p:cNvPr id="6" name="Google Shape;63;g7fdcfe9825_0_21">
              <a:extLst>
                <a:ext uri="{FF2B5EF4-FFF2-40B4-BE49-F238E27FC236}">
                  <a16:creationId xmlns:a16="http://schemas.microsoft.com/office/drawing/2014/main" id="{97E4FCAE-B46B-4EE7-A10D-EF80F933C505}"/>
                </a:ext>
              </a:extLst>
            </p:cNvPr>
            <p:cNvCxnSpPr/>
            <p:nvPr/>
          </p:nvCxnSpPr>
          <p:spPr>
            <a:xfrm rot="10800000">
              <a:off x="130837" y="336688"/>
              <a:ext cx="3814500" cy="0"/>
            </a:xfrm>
            <a:prstGeom prst="straightConnector1">
              <a:avLst/>
            </a:prstGeom>
            <a:solidFill>
              <a:srgbClr val="0066FF"/>
            </a:solidFill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" name="Google Shape;64;g7fdcfe9825_0_21">
              <a:extLst>
                <a:ext uri="{FF2B5EF4-FFF2-40B4-BE49-F238E27FC236}">
                  <a16:creationId xmlns:a16="http://schemas.microsoft.com/office/drawing/2014/main" id="{8DF7D273-475F-4B0B-AC2C-7C7C3236EAF3}"/>
                </a:ext>
              </a:extLst>
            </p:cNvPr>
            <p:cNvCxnSpPr/>
            <p:nvPr/>
          </p:nvCxnSpPr>
          <p:spPr>
            <a:xfrm rot="10800000">
              <a:off x="130837" y="895350"/>
              <a:ext cx="3814500" cy="0"/>
            </a:xfrm>
            <a:prstGeom prst="straightConnector1">
              <a:avLst/>
            </a:prstGeom>
            <a:solidFill>
              <a:srgbClr val="0066FF"/>
            </a:solidFill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69AF5DF-DEF7-4FD6-B56B-63DE02CB7F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46" r="35124" b="17369"/>
          <a:stretch/>
        </p:blipFill>
        <p:spPr>
          <a:xfrm>
            <a:off x="348870" y="1380872"/>
            <a:ext cx="3395322" cy="194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222EE6-7BE6-4789-8822-DA1C3D35ECA9}"/>
              </a:ext>
            </a:extLst>
          </p:cNvPr>
          <p:cNvSpPr txBox="1"/>
          <p:nvPr/>
        </p:nvSpPr>
        <p:spPr>
          <a:xfrm>
            <a:off x="348870" y="802183"/>
            <a:ext cx="9733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np.random.permutation</a:t>
            </a:r>
            <a:r>
              <a:rPr lang="en-US" altLang="ko-KR" b="1" dirty="0"/>
              <a:t>()                                   </a:t>
            </a:r>
            <a:r>
              <a:rPr lang="en-US" altLang="ko-KR" b="1" dirty="0" err="1"/>
              <a:t>Series.sample</a:t>
            </a:r>
            <a:r>
              <a:rPr lang="en-US" altLang="ko-KR" b="1" dirty="0"/>
              <a:t>() / </a:t>
            </a:r>
            <a:r>
              <a:rPr lang="en-US" altLang="ko-KR" b="1" dirty="0" err="1"/>
              <a:t>DataFrame.sample</a:t>
            </a:r>
            <a:r>
              <a:rPr lang="en-US" altLang="ko-KR" b="1" dirty="0"/>
              <a:t>( n=</a:t>
            </a:r>
            <a:r>
              <a:rPr lang="ko-KR" altLang="en-US" b="1" dirty="0" err="1"/>
              <a:t>추출샘플수</a:t>
            </a:r>
            <a:r>
              <a:rPr lang="en-US" altLang="ko-KR" b="1" dirty="0"/>
              <a:t>, replace=False)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0CEDF-5E38-4A23-87B1-B21E35C38DF7}"/>
              </a:ext>
            </a:extLst>
          </p:cNvPr>
          <p:cNvSpPr txBox="1"/>
          <p:nvPr/>
        </p:nvSpPr>
        <p:spPr>
          <a:xfrm>
            <a:off x="6463148" y="2171458"/>
            <a:ext cx="353494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다른 확률로 샘플링 하길 원한다면 </a:t>
            </a:r>
            <a:endParaRPr lang="en-US" altLang="ko-KR" dirty="0"/>
          </a:p>
          <a:p>
            <a:r>
              <a:rPr lang="en-US" altLang="ko-KR" dirty="0"/>
              <a:t>Weight </a:t>
            </a:r>
            <a:r>
              <a:rPr lang="ko-KR" altLang="en-US" dirty="0"/>
              <a:t>입력변수 사용할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(n </a:t>
            </a:r>
            <a:r>
              <a:rPr lang="ko-KR" altLang="en-US" dirty="0"/>
              <a:t>대신 </a:t>
            </a:r>
            <a:r>
              <a:rPr lang="en-US" altLang="ko-KR" dirty="0"/>
              <a:t>frac : </a:t>
            </a:r>
            <a:r>
              <a:rPr lang="ko-KR" altLang="en-US" dirty="0"/>
              <a:t>추출샘플 비율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8EB0F7-F16C-4233-833B-7C8AEA8EB3AB}"/>
              </a:ext>
            </a:extLst>
          </p:cNvPr>
          <p:cNvSpPr/>
          <p:nvPr/>
        </p:nvSpPr>
        <p:spPr>
          <a:xfrm>
            <a:off x="2078182" y="1624751"/>
            <a:ext cx="1766454" cy="177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AC157A-56F6-42D9-A336-70750B787E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941"/>
          <a:stretch/>
        </p:blipFill>
        <p:spPr>
          <a:xfrm>
            <a:off x="6282435" y="2837409"/>
            <a:ext cx="3623566" cy="15371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49CBF1-97C1-4DB0-8FB5-E08136556952}"/>
              </a:ext>
            </a:extLst>
          </p:cNvPr>
          <p:cNvSpPr txBox="1"/>
          <p:nvPr/>
        </p:nvSpPr>
        <p:spPr>
          <a:xfrm>
            <a:off x="2105687" y="1702268"/>
            <a:ext cx="2488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순열을 무작위로 뒤섞은 후에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개 만큼 추출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sample_pct</a:t>
            </a:r>
            <a:r>
              <a:rPr lang="en-US" altLang="ko-KR" dirty="0"/>
              <a:t>=0.8 </a:t>
            </a:r>
          </a:p>
          <a:p>
            <a:r>
              <a:rPr lang="en-US" altLang="ko-KR" dirty="0"/>
              <a:t>80% </a:t>
            </a:r>
            <a:r>
              <a:rPr lang="ko-KR" altLang="en-US" dirty="0"/>
              <a:t>무작위 표본추출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15AD41-FB64-462F-970E-D76BEC7849E5}"/>
              </a:ext>
            </a:extLst>
          </p:cNvPr>
          <p:cNvSpPr txBox="1"/>
          <p:nvPr/>
        </p:nvSpPr>
        <p:spPr>
          <a:xfrm>
            <a:off x="184046" y="6450751"/>
            <a:ext cx="555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7"/>
              </a:rPr>
              <a:t>https://docs.python.org/2/library/itertools.html#itertools.permutations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B799AF6-E017-40F4-BAC1-A27D7874F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870" y="5155732"/>
            <a:ext cx="3937002" cy="1264981"/>
          </a:xfrm>
          <a:prstGeom prst="rect">
            <a:avLst/>
          </a:prstGeom>
        </p:spPr>
      </p:pic>
      <p:sp>
        <p:nvSpPr>
          <p:cNvPr id="24" name="Google Shape;60;g7fdcfe9825_0_21">
            <a:extLst>
              <a:ext uri="{FF2B5EF4-FFF2-40B4-BE49-F238E27FC236}">
                <a16:creationId xmlns:a16="http://schemas.microsoft.com/office/drawing/2014/main" id="{B989EDD5-68B4-4A9E-BAEE-0AA1C45369AD}"/>
              </a:ext>
            </a:extLst>
          </p:cNvPr>
          <p:cNvSpPr txBox="1"/>
          <p:nvPr/>
        </p:nvSpPr>
        <p:spPr>
          <a:xfrm>
            <a:off x="221854" y="183215"/>
            <a:ext cx="412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</a:rPr>
              <a:t>2.3 </a:t>
            </a:r>
            <a:r>
              <a:rPr lang="ko-KR" altLang="en-US" sz="1800" b="1" dirty="0">
                <a:solidFill>
                  <a:schemeClr val="dk1"/>
                </a:solidFill>
              </a:rPr>
              <a:t>통계학에서의 표본분포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39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278116" y="156948"/>
            <a:ext cx="8910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데이터 과학을 위한 통계  - 발표자: </a:t>
            </a:r>
            <a:r>
              <a:rPr lang="ko-KR" altLang="en-US" sz="1800" dirty="0">
                <a:solidFill>
                  <a:schemeClr val="dk1"/>
                </a:solidFill>
              </a:rPr>
              <a:t>이윤지</a:t>
            </a:r>
            <a:endParaRPr sz="1800" dirty="0"/>
          </a:p>
        </p:txBody>
      </p:sp>
      <p:sp>
        <p:nvSpPr>
          <p:cNvPr id="31" name="Google Shape;31;p2"/>
          <p:cNvSpPr txBox="1"/>
          <p:nvPr/>
        </p:nvSpPr>
        <p:spPr>
          <a:xfrm>
            <a:off x="221845" y="640425"/>
            <a:ext cx="950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dk1"/>
                </a:solidFill>
              </a:rPr>
              <a:t>Chapter</a:t>
            </a:r>
            <a:r>
              <a:rPr lang="ko-KR" sz="1800" b="1" dirty="0">
                <a:solidFill>
                  <a:schemeClr val="dk1"/>
                </a:solidFill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</a:rPr>
              <a:t>2</a:t>
            </a:r>
            <a:r>
              <a:rPr lang="ko-KR" sz="1800" b="1" dirty="0">
                <a:solidFill>
                  <a:schemeClr val="dk1"/>
                </a:solidFill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</a:rPr>
              <a:t>데이터와 표본분포</a:t>
            </a:r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0BBD83-7B43-4119-B6EF-3621805CE944}"/>
              </a:ext>
            </a:extLst>
          </p:cNvPr>
          <p:cNvSpPr txBox="1"/>
          <p:nvPr/>
        </p:nvSpPr>
        <p:spPr>
          <a:xfrm>
            <a:off x="342994" y="1009725"/>
            <a:ext cx="193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2.3.1 </a:t>
            </a:r>
            <a:r>
              <a:rPr lang="ko-KR" altLang="en-US" sz="1600" b="1" dirty="0"/>
              <a:t>중심극한정리</a:t>
            </a:r>
          </a:p>
        </p:txBody>
      </p:sp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8E9EDFB9-1E72-4DF5-955D-E709BD7B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748" y="2280793"/>
            <a:ext cx="6070847" cy="2211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BF283A-B312-4656-9998-D6821089F425}"/>
                  </a:ext>
                </a:extLst>
              </p:cNvPr>
              <p:cNvSpPr/>
              <p:nvPr/>
            </p:nvSpPr>
            <p:spPr>
              <a:xfrm>
                <a:off x="342994" y="1281279"/>
                <a:ext cx="9138357" cy="614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모집단이 [ 평균이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sz="1200" dirty="0"/>
                  <a:t>이고 표준편차가 ∂인 임의의 분포 ]</a:t>
                </a:r>
                <a:r>
                  <a:rPr lang="ko-KR" altLang="en-US" sz="1200" dirty="0" err="1"/>
                  <a:t>를</a:t>
                </a:r>
                <a:r>
                  <a:rPr lang="ko-KR" altLang="en-US" sz="1200" dirty="0"/>
                  <a:t> 이룬다고 할 때 이 모집단으로부터 추출된 표본의 크기 </a:t>
                </a:r>
                <a:r>
                  <a:rPr lang="en-US" altLang="ko-KR" sz="1200" dirty="0"/>
                  <a:t>N</a:t>
                </a:r>
                <a:r>
                  <a:rPr lang="ko-KR" altLang="en-US" sz="1200" dirty="0"/>
                  <a:t>이 충분히 크다면</a:t>
                </a:r>
                <a:r>
                  <a:rPr lang="en-US" altLang="ko-KR" sz="1200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u="sng" dirty="0"/>
                  <a:t>표본 평균들이 이루는 분포</a:t>
                </a:r>
                <a:r>
                  <a:rPr lang="ko-KR" altLang="en-US" sz="1200" dirty="0"/>
                  <a:t>는 [ 평균이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sz="1200" dirty="0"/>
                  <a:t>이고 표준편차가 ∂ /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ko-KR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/>
                  <a:t>인 정규분포 ] 에 근접한다.</a:t>
                </a: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BF283A-B312-4656-9998-D6821089F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94" y="1281279"/>
                <a:ext cx="9138357" cy="614271"/>
              </a:xfrm>
              <a:prstGeom prst="rect">
                <a:avLst/>
              </a:prstGeom>
              <a:blipFill>
                <a:blip r:embed="rId4"/>
                <a:stretch>
                  <a:fillRect b="-5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B8436F-AD4A-4311-BF5B-DE3185C2B7C1}"/>
              </a:ext>
            </a:extLst>
          </p:cNvPr>
          <p:cNvSpPr/>
          <p:nvPr/>
        </p:nvSpPr>
        <p:spPr>
          <a:xfrm>
            <a:off x="949540" y="1924967"/>
            <a:ext cx="647043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표본평균분포 </a:t>
            </a:r>
            <a:r>
              <a:rPr lang="en-US" altLang="ko-KR" sz="1050" dirty="0"/>
              <a:t>: </a:t>
            </a:r>
            <a:r>
              <a:rPr lang="ko-KR" altLang="en-US" sz="1050" dirty="0"/>
              <a:t>모집단에서 표본크기가 </a:t>
            </a:r>
            <a:r>
              <a:rPr lang="en-US" altLang="ko-KR" sz="1050" dirty="0"/>
              <a:t>N</a:t>
            </a:r>
            <a:r>
              <a:rPr lang="ko-KR" altLang="en-US" sz="1050" dirty="0"/>
              <a:t>인 표본을 여러 번 추출했을 때, 각각의 표본 평균들이 이루는 분포</a:t>
            </a:r>
          </a:p>
        </p:txBody>
      </p:sp>
      <p:sp>
        <p:nvSpPr>
          <p:cNvPr id="32" name="화살표: 굽음 31">
            <a:extLst>
              <a:ext uri="{FF2B5EF4-FFF2-40B4-BE49-F238E27FC236}">
                <a16:creationId xmlns:a16="http://schemas.microsoft.com/office/drawing/2014/main" id="{F1623D27-DA2A-43CE-AF45-EDC10A5A27DA}"/>
              </a:ext>
            </a:extLst>
          </p:cNvPr>
          <p:cNvSpPr/>
          <p:nvPr/>
        </p:nvSpPr>
        <p:spPr>
          <a:xfrm flipV="1">
            <a:off x="525839" y="1856959"/>
            <a:ext cx="423701" cy="261609"/>
          </a:xfrm>
          <a:prstGeom prst="bentArrow">
            <a:avLst/>
          </a:prstGeom>
          <a:ln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8DE188C-4DB3-468A-98B6-200008F3AC25}"/>
              </a:ext>
            </a:extLst>
          </p:cNvPr>
          <p:cNvGrpSpPr/>
          <p:nvPr/>
        </p:nvGrpSpPr>
        <p:grpSpPr>
          <a:xfrm>
            <a:off x="1633201" y="4962451"/>
            <a:ext cx="6557940" cy="820543"/>
            <a:chOff x="1697843" y="2608457"/>
            <a:chExt cx="6557940" cy="8205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A9343FB-62D4-4A7D-9414-46CD8B4ED397}"/>
                </a:ext>
              </a:extLst>
            </p:cNvPr>
            <p:cNvSpPr/>
            <p:nvPr/>
          </p:nvSpPr>
          <p:spPr>
            <a:xfrm>
              <a:off x="1697843" y="2611719"/>
              <a:ext cx="6557940" cy="817281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0000"/>
              </a:schemeClr>
            </a:solidFill>
            <a:ln>
              <a:solidFill>
                <a:schemeClr val="accent4">
                  <a:lumMod val="20000"/>
                  <a:lumOff val="8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71927F74-18AB-43D5-9FC6-85A2053DC3A3}"/>
                    </a:ext>
                  </a:extLst>
                </p:cNvPr>
                <p:cNvSpPr/>
                <p:nvPr/>
              </p:nvSpPr>
              <p:spPr>
                <a:xfrm>
                  <a:off x="1768085" y="2608457"/>
                  <a:ext cx="6417457" cy="7882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b="1" dirty="0"/>
                    <a:t>표본의 크기가 커질수록 표본 평균들이 이루는 분포가</a:t>
                  </a:r>
                  <a:endParaRPr lang="en-US" altLang="ko-KR" sz="1600" b="1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b="1" dirty="0"/>
                    <a:t>모집단의 평균 </a:t>
                  </a:r>
                  <a14:m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ko-KR" altLang="en-US" sz="1600" b="1" dirty="0"/>
                    <a:t>, 표준편차가 </a:t>
                  </a:r>
                  <a:r>
                    <a:rPr lang="ko-KR" altLang="en-US" sz="1600" dirty="0"/>
                    <a:t>∂ /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600" b="1" dirty="0" err="1"/>
                    <a:t>인</a:t>
                  </a:r>
                  <a:r>
                    <a:rPr lang="ko-KR" altLang="en-US" sz="1600" b="1" dirty="0"/>
                    <a:t> 정규분포에 가까워진다는 정리</a:t>
                  </a:r>
                </a:p>
              </p:txBody>
            </p:sp>
          </mc:Choice>
          <mc:Fallback xmlns="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71927F74-18AB-43D5-9FC6-85A2053DC3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085" y="2608457"/>
                  <a:ext cx="6417457" cy="788293"/>
                </a:xfrm>
                <a:prstGeom prst="rect">
                  <a:avLst/>
                </a:prstGeom>
                <a:blipFill>
                  <a:blip r:embed="rId5"/>
                  <a:stretch>
                    <a:fillRect l="-380" r="-380" b="-100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AE74FB1-BEEE-4163-8541-24F6242C48FC}"/>
              </a:ext>
            </a:extLst>
          </p:cNvPr>
          <p:cNvSpPr txBox="1"/>
          <p:nvPr/>
        </p:nvSpPr>
        <p:spPr>
          <a:xfrm>
            <a:off x="1568547" y="5782994"/>
            <a:ext cx="1413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* </a:t>
            </a:r>
            <a:r>
              <a:rPr lang="ko-KR" altLang="en-US" sz="1000" dirty="0"/>
              <a:t>일반적으로 </a:t>
            </a:r>
            <a:r>
              <a:rPr lang="en-US" altLang="ko-KR" sz="1000" dirty="0"/>
              <a:t>N &gt;= 30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42ADAB-E1AC-4CDF-8A36-C13331ED96A3}"/>
              </a:ext>
            </a:extLst>
          </p:cNvPr>
          <p:cNvSpPr/>
          <p:nvPr/>
        </p:nvSpPr>
        <p:spPr>
          <a:xfrm>
            <a:off x="1466318" y="2160656"/>
            <a:ext cx="7095641" cy="93928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solidFill>
              <a:schemeClr val="accent4">
                <a:lumMod val="20000"/>
                <a:lumOff val="8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28B0E5-810B-414A-A5F0-8564528741ED}"/>
              </a:ext>
            </a:extLst>
          </p:cNvPr>
          <p:cNvSpPr/>
          <p:nvPr/>
        </p:nvSpPr>
        <p:spPr>
          <a:xfrm>
            <a:off x="672854" y="1054468"/>
            <a:ext cx="1476928" cy="455208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solidFill>
              <a:schemeClr val="accent4">
                <a:lumMod val="20000"/>
                <a:lumOff val="8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0BBD83-7B43-4119-B6EF-3621805CE944}"/>
              </a:ext>
            </a:extLst>
          </p:cNvPr>
          <p:cNvSpPr txBox="1"/>
          <p:nvPr/>
        </p:nvSpPr>
        <p:spPr>
          <a:xfrm>
            <a:off x="653803" y="1102093"/>
            <a:ext cx="147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왜 중요할까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3F8275FC-C4CE-4353-A068-F912ECE1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66" y="3429000"/>
            <a:ext cx="6070847" cy="29865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E85AED-FC66-4CFF-9BA0-EA6AC638AA3F}"/>
              </a:ext>
            </a:extLst>
          </p:cNvPr>
          <p:cNvSpPr/>
          <p:nvPr/>
        </p:nvSpPr>
        <p:spPr>
          <a:xfrm>
            <a:off x="1487427" y="1567866"/>
            <a:ext cx="70199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표본 수집을 기반으로 한 추리통계에서 아주 중요한 이론적 근거를 제시하고 있기 때문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5" name="화살표: 굽음 14">
            <a:extLst>
              <a:ext uri="{FF2B5EF4-FFF2-40B4-BE49-F238E27FC236}">
                <a16:creationId xmlns:a16="http://schemas.microsoft.com/office/drawing/2014/main" id="{3917D90B-DC3D-44BC-9E98-00BDACEFD56C}"/>
              </a:ext>
            </a:extLst>
          </p:cNvPr>
          <p:cNvSpPr/>
          <p:nvPr/>
        </p:nvSpPr>
        <p:spPr>
          <a:xfrm flipV="1">
            <a:off x="1042617" y="1530955"/>
            <a:ext cx="423701" cy="261609"/>
          </a:xfrm>
          <a:prstGeom prst="bentArrow">
            <a:avLst/>
          </a:prstGeom>
          <a:ln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FC48AE-812A-482C-A457-451B3CAFBBDE}"/>
              </a:ext>
            </a:extLst>
          </p:cNvPr>
          <p:cNvSpPr/>
          <p:nvPr/>
        </p:nvSpPr>
        <p:spPr>
          <a:xfrm>
            <a:off x="1432819" y="2160656"/>
            <a:ext cx="71291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표본의 크기가 충분히 크다면</a:t>
            </a:r>
            <a:endParaRPr lang="en-US" altLang="ko-KR" b="1" dirty="0"/>
          </a:p>
          <a:p>
            <a:pPr algn="ctr"/>
            <a:r>
              <a:rPr lang="ko-KR" altLang="en-US" b="1" dirty="0"/>
              <a:t>표본평균들의 분포가 모집단의 </a:t>
            </a:r>
            <a:r>
              <a:rPr lang="ko-KR" altLang="en-US" b="1" dirty="0" err="1"/>
              <a:t>모수를</a:t>
            </a:r>
            <a:r>
              <a:rPr lang="ko-KR" altLang="en-US" b="1" dirty="0"/>
              <a:t> 기반으로 한 정규분포를 이룬다는 점을 이용하여</a:t>
            </a:r>
            <a:endParaRPr lang="en-US" altLang="ko-KR" b="1" dirty="0"/>
          </a:p>
          <a:p>
            <a:pPr algn="ctr"/>
            <a:r>
              <a:rPr lang="ko-KR" altLang="en-US" b="1" dirty="0"/>
              <a:t>특정 사건이 일어날 </a:t>
            </a:r>
            <a:r>
              <a:rPr lang="ko-KR" altLang="en-US" b="1" dirty="0" err="1"/>
              <a:t>확률값을</a:t>
            </a:r>
            <a:r>
              <a:rPr lang="ko-KR" altLang="en-US" b="1" dirty="0"/>
              <a:t> 계산할 수 있게 된다.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39BFEB-E171-4C3C-8719-9517796E8F0A}"/>
              </a:ext>
            </a:extLst>
          </p:cNvPr>
          <p:cNvSpPr/>
          <p:nvPr/>
        </p:nvSpPr>
        <p:spPr>
          <a:xfrm>
            <a:off x="3665935" y="2835622"/>
            <a:ext cx="2662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atin typeface="Malgun Gothic" panose="020B0503020000020004" pitchFamily="50" charset="-127"/>
              </a:rPr>
              <a:t>모수</a:t>
            </a:r>
            <a:r>
              <a:rPr lang="ko-KR" altLang="en-US" sz="1000" dirty="0">
                <a:latin typeface="Malgun Gothic" panose="020B0503020000020004" pitchFamily="50" charset="-127"/>
              </a:rPr>
              <a:t> </a:t>
            </a:r>
            <a:r>
              <a:rPr lang="en-US" altLang="ko-KR" sz="1000" dirty="0">
                <a:latin typeface="Malgun Gothic" panose="020B0503020000020004" pitchFamily="50" charset="-127"/>
              </a:rPr>
              <a:t>: 모</a:t>
            </a:r>
            <a:r>
              <a:rPr lang="ko-KR" altLang="ko-KR" sz="1000" dirty="0">
                <a:ea typeface="Malgun Gothic" panose="020B0503020000020004" pitchFamily="50" charset="-127"/>
              </a:rPr>
              <a:t>집단의</a:t>
            </a:r>
            <a:r>
              <a:rPr lang="en-US" altLang="ko-KR" sz="1000" dirty="0">
                <a:latin typeface="Malgun Gothic" panose="020B0503020000020004" pitchFamily="50" charset="-127"/>
              </a:rPr>
              <a:t> </a:t>
            </a:r>
            <a:r>
              <a:rPr lang="ko-KR" altLang="ko-KR" sz="1000" dirty="0">
                <a:ea typeface="Malgun Gothic" panose="020B0503020000020004" pitchFamily="50" charset="-127"/>
              </a:rPr>
              <a:t>특성을</a:t>
            </a:r>
            <a:r>
              <a:rPr lang="en-US" altLang="ko-KR" sz="1000" dirty="0">
                <a:latin typeface="Malgun Gothic" panose="020B0503020000020004" pitchFamily="50" charset="-127"/>
              </a:rPr>
              <a:t> </a:t>
            </a:r>
            <a:r>
              <a:rPr lang="ko-KR" altLang="ko-KR" sz="1000" dirty="0">
                <a:ea typeface="Malgun Gothic" panose="020B0503020000020004" pitchFamily="50" charset="-127"/>
              </a:rPr>
              <a:t>나타내는</a:t>
            </a:r>
            <a:r>
              <a:rPr lang="en-US" altLang="ko-KR" sz="1000" dirty="0">
                <a:latin typeface="Malgun Gothic" panose="020B0503020000020004" pitchFamily="50" charset="-127"/>
              </a:rPr>
              <a:t> </a:t>
            </a:r>
            <a:r>
              <a:rPr lang="ko-KR" altLang="ko-KR" sz="1000" dirty="0">
                <a:ea typeface="Malgun Gothic" panose="020B0503020000020004" pitchFamily="50" charset="-127"/>
              </a:rPr>
              <a:t>양적</a:t>
            </a:r>
            <a:r>
              <a:rPr lang="en-US" altLang="ko-KR" sz="1000" dirty="0">
                <a:latin typeface="Malgun Gothic" panose="020B0503020000020004" pitchFamily="50" charset="-127"/>
              </a:rPr>
              <a:t> </a:t>
            </a:r>
            <a:r>
              <a:rPr lang="ko-KR" altLang="ko-KR" sz="1000" dirty="0">
                <a:ea typeface="Malgun Gothic" panose="020B0503020000020004" pitchFamily="50" charset="-127"/>
              </a:rPr>
              <a:t>척도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8977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7fdcfe9825_0_11"/>
          <p:cNvSpPr txBox="1"/>
          <p:nvPr/>
        </p:nvSpPr>
        <p:spPr>
          <a:xfrm>
            <a:off x="221854" y="183215"/>
            <a:ext cx="412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 dirty="0"/>
              <a:t>2.3 </a:t>
            </a:r>
            <a:r>
              <a:rPr lang="ko-KR" altLang="en-US" sz="1800" b="1" dirty="0"/>
              <a:t>통계학에서의 표본분포</a:t>
            </a:r>
          </a:p>
        </p:txBody>
      </p:sp>
      <p:sp>
        <p:nvSpPr>
          <p:cNvPr id="50" name="Google Shape;50;g7fdcfe9825_0_11"/>
          <p:cNvSpPr txBox="1"/>
          <p:nvPr/>
        </p:nvSpPr>
        <p:spPr>
          <a:xfrm>
            <a:off x="9253406" y="200997"/>
            <a:ext cx="5307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D6834-2D60-4E24-99D0-E2D52C331791}"/>
              </a:ext>
            </a:extLst>
          </p:cNvPr>
          <p:cNvSpPr txBox="1"/>
          <p:nvPr/>
        </p:nvSpPr>
        <p:spPr>
          <a:xfrm>
            <a:off x="351872" y="1052292"/>
            <a:ext cx="412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2.3.2 </a:t>
            </a:r>
            <a:r>
              <a:rPr lang="ko-KR" altLang="en-US" sz="1600" b="1" dirty="0"/>
              <a:t>표준오차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표본 분포의 표준 편차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156EF9-886F-4EDA-A5A6-6E24A85841C6}"/>
              </a:ext>
            </a:extLst>
          </p:cNvPr>
          <p:cNvSpPr/>
          <p:nvPr/>
        </p:nvSpPr>
        <p:spPr>
          <a:xfrm>
            <a:off x="351872" y="1620091"/>
            <a:ext cx="6553753" cy="70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e-nanumgothic"/>
              </a:rPr>
              <a:t>통계에 대한 </a:t>
            </a:r>
            <a:r>
              <a:rPr lang="ko-KR" altLang="en-US" b="1" dirty="0">
                <a:solidFill>
                  <a:schemeClr val="tx1"/>
                </a:solidFill>
                <a:latin typeface="se-nanumgothic"/>
              </a:rPr>
              <a:t>표본분포의 변동성</a:t>
            </a:r>
            <a:r>
              <a:rPr lang="ko-KR" altLang="en-US" dirty="0">
                <a:solidFill>
                  <a:schemeClr val="tx1"/>
                </a:solidFill>
                <a:latin typeface="se-nanumgothic"/>
              </a:rPr>
              <a:t>을 한 마디로 말해주는 </a:t>
            </a:r>
            <a:r>
              <a:rPr lang="ko-KR" altLang="en-US" b="1" dirty="0">
                <a:solidFill>
                  <a:schemeClr val="tx1"/>
                </a:solidFill>
                <a:latin typeface="se-nanumgothic"/>
              </a:rPr>
              <a:t>단일 측정 지표</a:t>
            </a:r>
            <a:endParaRPr lang="en-US" altLang="ko-KR" b="1" dirty="0">
              <a:solidFill>
                <a:schemeClr val="tx1"/>
              </a:solidFill>
              <a:latin typeface="se-nanumgothic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e-nanumgothic"/>
              </a:rPr>
              <a:t>표본 값들의 표준편차 </a:t>
            </a:r>
            <a:r>
              <a:rPr lang="en-US" altLang="ko-KR" dirty="0">
                <a:solidFill>
                  <a:schemeClr val="tx1"/>
                </a:solidFill>
                <a:latin typeface="se-nanumgothic"/>
              </a:rPr>
              <a:t>s</a:t>
            </a:r>
            <a:r>
              <a:rPr lang="ko-KR" altLang="en-US" dirty="0">
                <a:solidFill>
                  <a:schemeClr val="tx1"/>
                </a:solidFill>
                <a:latin typeface="se-nanumgothic"/>
              </a:rPr>
              <a:t>와 표본크기 </a:t>
            </a:r>
            <a:r>
              <a:rPr lang="en-US" altLang="ko-KR" dirty="0">
                <a:solidFill>
                  <a:schemeClr val="tx1"/>
                </a:solidFill>
                <a:latin typeface="se-nanumgothic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se-nanumgothic"/>
              </a:rPr>
              <a:t>을 기반으로 한 통계량을 이용하여 추정 가능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2263E-FE00-4FB2-BEFC-03A24B1DFB17}"/>
                  </a:ext>
                </a:extLst>
              </p:cNvPr>
              <p:cNvSpPr txBox="1"/>
              <p:nvPr/>
            </p:nvSpPr>
            <p:spPr>
              <a:xfrm>
                <a:off x="7401350" y="1679594"/>
                <a:ext cx="1295734" cy="584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ko-KR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2263E-FE00-4FB2-BEFC-03A24B1DF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350" y="1679594"/>
                <a:ext cx="1295734" cy="584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9803A61-3288-4977-B69E-F44C7BB935F2}"/>
              </a:ext>
            </a:extLst>
          </p:cNvPr>
          <p:cNvSpPr txBox="1"/>
          <p:nvPr/>
        </p:nvSpPr>
        <p:spPr>
          <a:xfrm>
            <a:off x="351872" y="2549285"/>
            <a:ext cx="874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표본크기</a:t>
            </a:r>
            <a:r>
              <a:rPr lang="en-US" altLang="ko-KR" b="1" dirty="0"/>
              <a:t>(N)</a:t>
            </a:r>
            <a:r>
              <a:rPr lang="ko-KR" altLang="en-US" b="1" dirty="0"/>
              <a:t>가</a:t>
            </a:r>
            <a:r>
              <a:rPr lang="en-US" altLang="ko-KR" b="1" dirty="0"/>
              <a:t> </a:t>
            </a:r>
            <a:r>
              <a:rPr lang="ko-KR" altLang="en-US" b="1" dirty="0"/>
              <a:t>커지면 표준오차가 줄어든다</a:t>
            </a:r>
            <a:r>
              <a:rPr lang="en-US" altLang="ko-KR" b="1" dirty="0"/>
              <a:t>.</a:t>
            </a:r>
            <a:r>
              <a:rPr lang="en-US" altLang="ko-KR" dirty="0"/>
              <a:t> </a:t>
            </a:r>
            <a:r>
              <a:rPr lang="ko-KR" altLang="en-US" dirty="0"/>
              <a:t>이 관계는 </a:t>
            </a:r>
            <a:r>
              <a:rPr lang="en-US" altLang="ko-KR" dirty="0"/>
              <a:t>‘n</a:t>
            </a:r>
            <a:r>
              <a:rPr lang="ko-KR" altLang="en-US" dirty="0"/>
              <a:t>제곱근의 법칙</a:t>
            </a:r>
            <a:r>
              <a:rPr lang="en-US" altLang="ko-KR" dirty="0"/>
              <a:t>’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274EA5-D5DB-4001-B0EC-8A59150BFA43}"/>
              </a:ext>
            </a:extLst>
          </p:cNvPr>
          <p:cNvGrpSpPr/>
          <p:nvPr/>
        </p:nvGrpSpPr>
        <p:grpSpPr>
          <a:xfrm>
            <a:off x="351872" y="2857062"/>
            <a:ext cx="2210568" cy="368884"/>
            <a:chOff x="349022" y="2739607"/>
            <a:chExt cx="2210568" cy="368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E40E33E-C4F2-4163-A452-D592723CE202}"/>
                    </a:ext>
                  </a:extLst>
                </p:cNvPr>
                <p:cNvSpPr txBox="1"/>
                <p:nvPr/>
              </p:nvSpPr>
              <p:spPr>
                <a:xfrm>
                  <a:off x="1874044" y="2739607"/>
                  <a:ext cx="685546" cy="3688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E40E33E-C4F2-4163-A452-D592723CE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044" y="2739607"/>
                  <a:ext cx="685546" cy="368884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E6764E-421D-4347-8A99-6276AAAE8BA0}"/>
                </a:ext>
              </a:extLst>
            </p:cNvPr>
            <p:cNvSpPr txBox="1"/>
            <p:nvPr/>
          </p:nvSpPr>
          <p:spPr>
            <a:xfrm>
              <a:off x="349022" y="2775415"/>
              <a:ext cx="1384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ex) n1=4, n2=9</a:t>
              </a:r>
              <a:endParaRPr lang="ko-KR" altLang="en-US" sz="1200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C48962A-62EF-4ADB-8150-5724B60D73AA}"/>
                </a:ext>
              </a:extLst>
            </p:cNvPr>
            <p:cNvCxnSpPr>
              <a:cxnSpLocks/>
            </p:cNvCxnSpPr>
            <p:nvPr/>
          </p:nvCxnSpPr>
          <p:spPr>
            <a:xfrm>
              <a:off x="1508968" y="2924049"/>
              <a:ext cx="36507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3FD9E5-3702-4F80-BFC9-C438F076AC26}"/>
              </a:ext>
            </a:extLst>
          </p:cNvPr>
          <p:cNvGrpSpPr/>
          <p:nvPr/>
        </p:nvGrpSpPr>
        <p:grpSpPr>
          <a:xfrm>
            <a:off x="1208915" y="3632055"/>
            <a:ext cx="7488169" cy="1456565"/>
            <a:chOff x="1404622" y="3121223"/>
            <a:chExt cx="7488169" cy="145656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1FAF65C-16DF-45AB-9902-01AA19ADFDAE}"/>
                </a:ext>
              </a:extLst>
            </p:cNvPr>
            <p:cNvSpPr/>
            <p:nvPr/>
          </p:nvSpPr>
          <p:spPr>
            <a:xfrm>
              <a:off x="1511818" y="3441251"/>
              <a:ext cx="7380973" cy="113653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0000"/>
              </a:schemeClr>
            </a:solidFill>
            <a:ln>
              <a:solidFill>
                <a:schemeClr val="accent4">
                  <a:lumMod val="20000"/>
                  <a:lumOff val="8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47804D-0052-4991-BC5B-D600B29DA655}"/>
                </a:ext>
              </a:extLst>
            </p:cNvPr>
            <p:cNvSpPr txBox="1"/>
            <p:nvPr/>
          </p:nvSpPr>
          <p:spPr>
            <a:xfrm>
              <a:off x="1404622" y="3121223"/>
              <a:ext cx="2703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[ </a:t>
              </a:r>
              <a:r>
                <a:rPr lang="ko-KR" altLang="en-US" b="1" dirty="0"/>
                <a:t>표준오차 측정 시 고려사항 </a:t>
              </a:r>
              <a:r>
                <a:rPr lang="en-US" altLang="ko-KR" b="1" dirty="0"/>
                <a:t>]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0B8202-C4E0-4E7F-A544-50005454B5D7}"/>
                </a:ext>
              </a:extLst>
            </p:cNvPr>
            <p:cNvSpPr txBox="1"/>
            <p:nvPr/>
          </p:nvSpPr>
          <p:spPr>
            <a:xfrm>
              <a:off x="1551141" y="3498738"/>
              <a:ext cx="7302326" cy="102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모집단에서 완전히 새로운 샘플들을 </a:t>
              </a:r>
              <a:r>
                <a:rPr lang="ko-KR" altLang="en-US" b="1" dirty="0"/>
                <a:t>많이</a:t>
              </a:r>
              <a:r>
                <a:rPr lang="ko-KR" altLang="en-US" dirty="0"/>
                <a:t> 수집한다</a:t>
              </a:r>
              <a:r>
                <a:rPr lang="en-US" altLang="ko-KR" dirty="0"/>
                <a:t>.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각각의 새 샘플에 대해 </a:t>
              </a:r>
              <a:r>
                <a:rPr lang="ko-KR" altLang="en-US" b="1" dirty="0"/>
                <a:t>통계량</a:t>
              </a:r>
              <a:r>
                <a:rPr lang="en-US" altLang="ko-KR" dirty="0"/>
                <a:t>( </a:t>
              </a:r>
              <a:r>
                <a:rPr lang="ko-KR" altLang="en-US" dirty="0"/>
                <a:t>예</a:t>
              </a:r>
              <a:r>
                <a:rPr lang="en-US" altLang="ko-KR" dirty="0"/>
                <a:t>:</a:t>
              </a:r>
              <a:r>
                <a:rPr lang="ko-KR" altLang="en-US" dirty="0"/>
                <a:t>평균 </a:t>
              </a:r>
              <a:r>
                <a:rPr lang="en-US" altLang="ko-KR" dirty="0"/>
                <a:t>)</a:t>
              </a:r>
              <a:r>
                <a:rPr lang="ko-KR" altLang="en-US" dirty="0"/>
                <a:t>을 </a:t>
              </a:r>
              <a:r>
                <a:rPr lang="ko-KR" altLang="en-US" b="1" dirty="0"/>
                <a:t>계산</a:t>
              </a:r>
              <a:r>
                <a:rPr lang="ko-KR" altLang="en-US" dirty="0"/>
                <a:t>한다</a:t>
              </a:r>
              <a:r>
                <a:rPr lang="en-US" altLang="ko-KR" dirty="0"/>
                <a:t>.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dirty="0"/>
                <a:t>2</a:t>
              </a:r>
              <a:r>
                <a:rPr lang="ko-KR" altLang="en-US" dirty="0"/>
                <a:t>단계에서 얻은 </a:t>
              </a:r>
              <a:r>
                <a:rPr lang="ko-KR" altLang="en-US" b="1" dirty="0"/>
                <a:t>통계량의 표준편차를 계산</a:t>
              </a:r>
              <a:r>
                <a:rPr lang="ko-KR" altLang="en-US" dirty="0"/>
                <a:t>한다</a:t>
              </a:r>
              <a:r>
                <a:rPr lang="en-US" altLang="ko-KR" dirty="0"/>
                <a:t>. </a:t>
              </a:r>
              <a:r>
                <a:rPr lang="ko-KR" altLang="en-US" dirty="0"/>
                <a:t>이것을 </a:t>
              </a:r>
              <a:r>
                <a:rPr lang="ko-KR" altLang="en-US" b="1" dirty="0"/>
                <a:t>표준오차의 측정치</a:t>
              </a:r>
              <a:r>
                <a:rPr lang="ko-KR" altLang="en-US" dirty="0"/>
                <a:t>로 사용한다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B89D000-4FE6-492E-99B4-CE3986FB3447}"/>
              </a:ext>
            </a:extLst>
          </p:cNvPr>
          <p:cNvGrpSpPr/>
          <p:nvPr/>
        </p:nvGrpSpPr>
        <p:grpSpPr>
          <a:xfrm>
            <a:off x="1298474" y="5610206"/>
            <a:ext cx="6096760" cy="582119"/>
            <a:chOff x="1298474" y="5237909"/>
            <a:chExt cx="6096760" cy="5821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913EF5-AABA-4C65-A7DB-D688B090975A}"/>
                </a:ext>
              </a:extLst>
            </p:cNvPr>
            <p:cNvSpPr/>
            <p:nvPr/>
          </p:nvSpPr>
          <p:spPr>
            <a:xfrm>
              <a:off x="1298474" y="5237909"/>
              <a:ext cx="6096760" cy="58211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solidFill>
                <a:schemeClr val="accent1">
                  <a:lumMod val="20000"/>
                  <a:lumOff val="8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0E66E4-2794-4D88-A070-E6DC55F6F408}"/>
                </a:ext>
              </a:extLst>
            </p:cNvPr>
            <p:cNvSpPr/>
            <p:nvPr/>
          </p:nvSpPr>
          <p:spPr>
            <a:xfrm>
              <a:off x="1298474" y="5313526"/>
              <a:ext cx="60967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Clr>
                  <a:schemeClr val="dk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표준편차 </a:t>
              </a:r>
              <a:r>
                <a:rPr lang="en-US" altLang="ko-KR" sz="1100" dirty="0"/>
                <a:t>: (</a:t>
              </a:r>
              <a:r>
                <a:rPr lang="ko-KR" altLang="en-US" sz="1100" dirty="0"/>
                <a:t>변량</a:t>
              </a:r>
              <a:r>
                <a:rPr lang="en-US" altLang="ko-KR" sz="1100" dirty="0"/>
                <a:t>-</a:t>
              </a:r>
              <a:r>
                <a:rPr lang="ko-KR" altLang="en-US" sz="1100" dirty="0"/>
                <a:t>평균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의 제곱의 평균에 루트를 씌운 값   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개별 데이터 포인트의 변동성 측정</a:t>
              </a:r>
            </a:p>
            <a:p>
              <a:pPr marL="171450" lvl="0" indent="-171450">
                <a:buClr>
                  <a:schemeClr val="dk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표준오차 </a:t>
              </a:r>
              <a:r>
                <a:rPr lang="en-US" altLang="ko-KR" sz="1100" dirty="0"/>
                <a:t>: (</a:t>
              </a:r>
              <a:r>
                <a:rPr lang="ko-KR" altLang="en-US" sz="1100" dirty="0" err="1"/>
                <a:t>추정값</a:t>
              </a:r>
              <a:r>
                <a:rPr lang="en-US" altLang="ko-KR" sz="1100" dirty="0"/>
                <a:t>-</a:t>
              </a:r>
              <a:r>
                <a:rPr lang="ko-KR" altLang="en-US" sz="1100" dirty="0"/>
                <a:t>참값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의 제곱의 평균에 루트를 씌운 값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표본 측정 지표의 변동성 측정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5A058F8-23D0-4911-858B-54582C05ED18}"/>
              </a:ext>
            </a:extLst>
          </p:cNvPr>
          <p:cNvSpPr txBox="1"/>
          <p:nvPr/>
        </p:nvSpPr>
        <p:spPr>
          <a:xfrm>
            <a:off x="1251088" y="5333207"/>
            <a:ext cx="625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주의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fdcfe9825_0_21"/>
          <p:cNvSpPr txBox="1"/>
          <p:nvPr/>
        </p:nvSpPr>
        <p:spPr>
          <a:xfrm>
            <a:off x="221854" y="183215"/>
            <a:ext cx="412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 dirty="0"/>
              <a:t>2.3 </a:t>
            </a:r>
            <a:r>
              <a:rPr lang="ko-KR" altLang="en-US" sz="1800" b="1" dirty="0"/>
              <a:t>통계학에서의 표본분포</a:t>
            </a:r>
          </a:p>
        </p:txBody>
      </p:sp>
      <p:sp>
        <p:nvSpPr>
          <p:cNvPr id="61" name="Google Shape;61;g7fdcfe9825_0_21"/>
          <p:cNvSpPr txBox="1"/>
          <p:nvPr/>
        </p:nvSpPr>
        <p:spPr>
          <a:xfrm>
            <a:off x="9253406" y="200997"/>
            <a:ext cx="5307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1965E1-576F-4616-8C77-C6A03E94C39C}"/>
              </a:ext>
            </a:extLst>
          </p:cNvPr>
          <p:cNvGrpSpPr/>
          <p:nvPr/>
        </p:nvGrpSpPr>
        <p:grpSpPr>
          <a:xfrm>
            <a:off x="2525027" y="1561083"/>
            <a:ext cx="4684639" cy="819612"/>
            <a:chOff x="1492768" y="3223401"/>
            <a:chExt cx="4684639" cy="8196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AAC2659-B95B-4BD6-B9DF-93E41676A112}"/>
                </a:ext>
              </a:extLst>
            </p:cNvPr>
            <p:cNvSpPr/>
            <p:nvPr/>
          </p:nvSpPr>
          <p:spPr>
            <a:xfrm>
              <a:off x="1492768" y="3584062"/>
              <a:ext cx="4684639" cy="458951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0000"/>
              </a:schemeClr>
            </a:solidFill>
            <a:ln>
              <a:solidFill>
                <a:schemeClr val="accent4">
                  <a:lumMod val="20000"/>
                  <a:lumOff val="8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E0AB9A-EC80-435D-B92C-6B6EE7C3A376}"/>
                </a:ext>
              </a:extLst>
            </p:cNvPr>
            <p:cNvSpPr txBox="1"/>
            <p:nvPr/>
          </p:nvSpPr>
          <p:spPr>
            <a:xfrm>
              <a:off x="2483583" y="3223401"/>
              <a:ext cx="2703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[ </a:t>
              </a:r>
              <a:r>
                <a:rPr lang="ko-KR" altLang="en-US" b="1" dirty="0"/>
                <a:t>표준오차 측정 시 고려사항 </a:t>
              </a:r>
              <a:r>
                <a:rPr lang="en-US" altLang="ko-KR" b="1" dirty="0"/>
                <a:t>]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69FA20-3654-47F9-8EA4-06F476CFBAD8}"/>
                </a:ext>
              </a:extLst>
            </p:cNvPr>
            <p:cNvSpPr txBox="1"/>
            <p:nvPr/>
          </p:nvSpPr>
          <p:spPr>
            <a:xfrm>
              <a:off x="1571415" y="3584062"/>
              <a:ext cx="4605992" cy="37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모집단에서 완전히 새로운 샘플들을 </a:t>
              </a:r>
              <a:r>
                <a:rPr lang="ko-KR" altLang="en-US" b="1" dirty="0"/>
                <a:t>많이</a:t>
              </a:r>
              <a:r>
                <a:rPr lang="ko-KR" altLang="en-US" dirty="0"/>
                <a:t> 수집한다</a:t>
              </a:r>
              <a:r>
                <a:rPr lang="en-US" altLang="ko-KR" dirty="0"/>
                <a:t>.</a:t>
              </a:r>
            </a:p>
          </p:txBody>
        </p:sp>
      </p:grpSp>
      <p:pic>
        <p:nvPicPr>
          <p:cNvPr id="5" name="그래픽 4" descr="닫기">
            <a:extLst>
              <a:ext uri="{FF2B5EF4-FFF2-40B4-BE49-F238E27FC236}">
                <a16:creationId xmlns:a16="http://schemas.microsoft.com/office/drawing/2014/main" id="{1114AD6F-02B1-41D3-9C72-CD6FDC068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7764" y="1245527"/>
            <a:ext cx="1579162" cy="15791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4D7E5A-D69D-41E0-9302-C0B8B15B2273}"/>
              </a:ext>
            </a:extLst>
          </p:cNvPr>
          <p:cNvSpPr txBox="1"/>
          <p:nvPr/>
        </p:nvSpPr>
        <p:spPr>
          <a:xfrm>
            <a:off x="2157482" y="2697243"/>
            <a:ext cx="541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이런 접근 방식은 일반적으로 불가능하고</a:t>
            </a:r>
            <a:r>
              <a:rPr lang="en-US" altLang="ko-KR" dirty="0"/>
              <a:t>, </a:t>
            </a:r>
            <a:r>
              <a:rPr lang="ko-KR" altLang="en-US" dirty="0"/>
              <a:t>통계적으로 낭비가 심함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7026852-9D6C-4542-BC76-371EE72A1F94}"/>
              </a:ext>
            </a:extLst>
          </p:cNvPr>
          <p:cNvSpPr/>
          <p:nvPr/>
        </p:nvSpPr>
        <p:spPr>
          <a:xfrm>
            <a:off x="4524444" y="3140245"/>
            <a:ext cx="685800" cy="1000711"/>
          </a:xfrm>
          <a:prstGeom prst="downArrow">
            <a:avLst/>
          </a:prstGeom>
          <a:solidFill>
            <a:srgbClr val="26A9E0"/>
          </a:solidFill>
          <a:ln>
            <a:solidFill>
              <a:srgbClr val="26A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42CF6FC-5385-4058-B091-2AC06539FEE0}"/>
              </a:ext>
            </a:extLst>
          </p:cNvPr>
          <p:cNvGrpSpPr/>
          <p:nvPr/>
        </p:nvGrpSpPr>
        <p:grpSpPr>
          <a:xfrm>
            <a:off x="2760316" y="4451495"/>
            <a:ext cx="4214054" cy="1177026"/>
            <a:chOff x="2760316" y="4451495"/>
            <a:chExt cx="4214054" cy="117702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6262F5-52BB-4CB7-B5D5-E39F5B03D691}"/>
                </a:ext>
              </a:extLst>
            </p:cNvPr>
            <p:cNvSpPr txBox="1"/>
            <p:nvPr/>
          </p:nvSpPr>
          <p:spPr>
            <a:xfrm>
              <a:off x="3515911" y="4451495"/>
              <a:ext cx="24541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‘</a:t>
              </a:r>
              <a:r>
                <a:rPr lang="ko-KR" altLang="en-US" sz="1600" b="1" dirty="0"/>
                <a:t>부트스트랩 </a:t>
              </a:r>
              <a:r>
                <a:rPr lang="ko-KR" altLang="en-US" sz="1600" b="1" dirty="0" err="1"/>
                <a:t>재표본</a:t>
              </a:r>
              <a:r>
                <a:rPr lang="en-US" altLang="ko-KR" sz="1600" b="1" dirty="0"/>
                <a:t>’ </a:t>
              </a:r>
              <a:r>
                <a:rPr lang="ko-KR" altLang="en-US" sz="1600" b="1" dirty="0"/>
                <a:t>사용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542703-25AC-4ADE-A0CD-24330240064F}"/>
                </a:ext>
              </a:extLst>
            </p:cNvPr>
            <p:cNvSpPr txBox="1"/>
            <p:nvPr/>
          </p:nvSpPr>
          <p:spPr>
            <a:xfrm>
              <a:off x="2909956" y="4792811"/>
              <a:ext cx="3914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현대 통계에서 표준오차를 추정하는 표준 방법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392FC8-FD0E-42EC-B3B7-F67909C41268}"/>
                </a:ext>
              </a:extLst>
            </p:cNvPr>
            <p:cNvSpPr txBox="1"/>
            <p:nvPr/>
          </p:nvSpPr>
          <p:spPr>
            <a:xfrm>
              <a:off x="2760316" y="5105301"/>
              <a:ext cx="4214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사실상 모든 통계에 사용 가능</a:t>
              </a:r>
              <a:endParaRPr lang="en-US" altLang="ko-KR" dirty="0"/>
            </a:p>
            <a:p>
              <a:pPr algn="ctr"/>
              <a:r>
                <a:rPr lang="ko-KR" altLang="en-US" dirty="0"/>
                <a:t>중심극한정리 또는 기타 분포 가정에 의존하지 않음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278116" y="156948"/>
            <a:ext cx="8910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데이터 과학을 위한 통계  - 발표자: </a:t>
            </a:r>
            <a:r>
              <a:rPr lang="ko-KR" altLang="en-US" sz="1800" dirty="0" err="1">
                <a:solidFill>
                  <a:schemeClr val="dk1"/>
                </a:solidFill>
              </a:rPr>
              <a:t>임영택</a:t>
            </a:r>
            <a:endParaRPr sz="1800" dirty="0"/>
          </a:p>
        </p:txBody>
      </p:sp>
      <p:sp>
        <p:nvSpPr>
          <p:cNvPr id="31" name="Google Shape;31;p2"/>
          <p:cNvSpPr txBox="1"/>
          <p:nvPr/>
        </p:nvSpPr>
        <p:spPr>
          <a:xfrm>
            <a:off x="221845" y="640425"/>
            <a:ext cx="950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dk1"/>
                </a:solidFill>
              </a:rPr>
              <a:t>Chapter</a:t>
            </a:r>
            <a:r>
              <a:rPr lang="ko-KR" sz="1800" b="1" dirty="0">
                <a:solidFill>
                  <a:schemeClr val="dk1"/>
                </a:solidFill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</a:rPr>
              <a:t>2.4 </a:t>
            </a:r>
            <a:r>
              <a:rPr lang="ko-KR" altLang="en-US" sz="1800" b="1" dirty="0">
                <a:solidFill>
                  <a:schemeClr val="dk1"/>
                </a:solidFill>
              </a:rPr>
              <a:t>부트스트랩 </a:t>
            </a:r>
            <a:endParaRPr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651000" y="1270000"/>
          <a:ext cx="6604000" cy="98934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926887583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51800894"/>
                    </a:ext>
                  </a:extLst>
                </a:gridCol>
              </a:tblGrid>
              <a:tr h="295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07097"/>
                  </a:ext>
                </a:extLst>
              </a:tr>
              <a:tr h="654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부트스트랩 표본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관측 데이터 집합으로 얻은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rgbClr val="FF0000"/>
                          </a:solidFill>
                        </a:rPr>
                        <a:t>복원추출</a:t>
                      </a:r>
                      <a:r>
                        <a:rPr lang="ko-KR" altLang="en-US" sz="1600" dirty="0"/>
                        <a:t> 표본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656301"/>
                  </a:ext>
                </a:extLst>
              </a:tr>
            </a:tbl>
          </a:graphicData>
        </a:graphic>
      </p:graphicFrame>
      <p:pic>
        <p:nvPicPr>
          <p:cNvPr id="1026" name="Picture 2" descr="Machine Learning - Ensemble Classification | Comafire's L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5" y="3267635"/>
            <a:ext cx="4914900" cy="31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hine Learning - Ensemble Classification | Comafire's La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3"/>
          <a:stretch/>
        </p:blipFill>
        <p:spPr bwMode="auto">
          <a:xfrm>
            <a:off x="5318907" y="3439923"/>
            <a:ext cx="4403037" cy="320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844564" y="6592203"/>
            <a:ext cx="21547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5"/>
              </a:rPr>
              <a:t>https://swalloow.github.io/bagging-boosting</a:t>
            </a:r>
            <a:endParaRPr lang="ko-KR" alt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1647</Words>
  <Application>Microsoft Office PowerPoint</Application>
  <PresentationFormat>A4 용지(210x297mm)</PresentationFormat>
  <Paragraphs>265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Noto Sans Symbols</vt:lpstr>
      <vt:lpstr>se-nanumgothic</vt:lpstr>
      <vt:lpstr>Malgun Gothic</vt:lpstr>
      <vt:lpstr>Arial</vt:lpstr>
      <vt:lpstr>Calibri</vt:lpstr>
      <vt:lpstr>Cambria Math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문희</dc:creator>
  <cp:lastModifiedBy>송지영</cp:lastModifiedBy>
  <cp:revision>44</cp:revision>
  <dcterms:created xsi:type="dcterms:W3CDTF">2018-12-13T08:26:30Z</dcterms:created>
  <dcterms:modified xsi:type="dcterms:W3CDTF">2020-05-12T07:21:41Z</dcterms:modified>
</cp:coreProperties>
</file>